
<file path=[Content_Types].xml><?xml version="1.0" encoding="utf-8"?>
<Types xmlns="http://schemas.openxmlformats.org/package/2006/content-types">
  <Override PartName="/ppt/slides/slide47.xml" ContentType="application/vnd.openxmlformats-officedocument.presentationml.slide+xml"/>
  <Override PartName="/ppt/slides/slide58.xml" ContentType="application/vnd.openxmlformats-officedocument.presentationml.slide+xml"/>
  <Override PartName="/ppt/slides/slide94.xml" ContentType="application/vnd.openxmlformats-officedocument.presentationml.slide+xml"/>
  <Override PartName="/ppt/slides/slide142.xml" ContentType="application/vnd.openxmlformats-officedocument.presentationml.slide+xml"/>
  <Override PartName="/ppt/notesSlides/notesSlide2.xml" ContentType="application/vnd.openxmlformats-officedocument.presentationml.notesSlide+xml"/>
  <Override PartName="/ppt/notesSlides/notesSlide105.xml" ContentType="application/vnd.openxmlformats-officedocument.presentationml.notesSlide+xml"/>
  <Override PartName="/ppt/slides/slide36.xml" ContentType="application/vnd.openxmlformats-officedocument.presentationml.slide+xml"/>
  <Override PartName="/ppt/slides/slide83.xml" ContentType="application/vnd.openxmlformats-officedocument.presentationml.slide+xml"/>
  <Override PartName="/ppt/slides/slide120.xml" ContentType="application/vnd.openxmlformats-officedocument.presentationml.slide+xml"/>
  <Override PartName="/ppt/slides/slide131.xml" ContentType="application/vnd.openxmlformats-officedocument.presentationml.slide+xml"/>
  <Override PartName="/ppt/notesSlides/notesSlide38.xml" ContentType="application/vnd.openxmlformats-officedocument.presentationml.notesSlide+xml"/>
  <Override PartName="/ppt/notesSlides/notesSlide49.xml" ContentType="application/vnd.openxmlformats-officedocument.presentationml.notesSlide+xml"/>
  <Override PartName="/ppt/notesSlides/notesSlide85.xml" ContentType="application/vnd.openxmlformats-officedocument.presentationml.notesSlide+xml"/>
  <Override PartName="/ppt/notesSlides/notesSlide96.xml" ContentType="application/vnd.openxmlformats-officedocument.presentationml.notesSlide+xml"/>
  <Override PartName="/ppt/notesSlides/notesSlide130.xml" ContentType="application/vnd.openxmlformats-officedocument.presentationml.notesSlide+xml"/>
  <Override PartName="/ppt/notesSlides/notesSlide141.xml" ContentType="application/vnd.openxmlformats-officedocument.presentationml.notesSlide+xml"/>
  <Override PartName="/ppt/slides/slide25.xml" ContentType="application/vnd.openxmlformats-officedocument.presentationml.slide+xml"/>
  <Override PartName="/ppt/slides/slide72.xml" ContentType="application/vnd.openxmlformats-officedocument.presentationml.slide+xml"/>
  <Override PartName="/ppt/slideLayouts/slideLayout2.xml" ContentType="application/vnd.openxmlformats-officedocument.presentationml.slideLayout+xml"/>
  <Override PartName="/ppt/notesSlides/notesSlide27.xml" ContentType="application/vnd.openxmlformats-officedocument.presentationml.notesSlide+xml"/>
  <Override PartName="/ppt/notesSlides/notesSlide74.xml" ContentType="application/vnd.openxmlformats-officedocument.presentationml.notesSlide+xml"/>
  <Default Extension="xml" ContentType="application/xml"/>
  <Override PartName="/ppt/slides/slide14.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63.xml" ContentType="application/vnd.openxmlformats-officedocument.presentationml.notesSlide+xml"/>
  <Override PartName="/ppt/tableStyles.xml" ContentType="application/vnd.openxmlformats-officedocument.presentationml.tableStyles+xml"/>
  <Override PartName="/ppt/notesSlides/notesSlide41.xml" ContentType="application/vnd.openxmlformats-officedocument.presentationml.notesSlide+xml"/>
  <Override PartName="/ppt/notesSlides/notesSlide52.xml" ContentType="application/vnd.openxmlformats-officedocument.presentationml.notesSlide+xml"/>
  <Override PartName="/ppt/slides/slide147.xml" ContentType="application/vnd.openxmlformats-officedocument.presentationml.slide+xml"/>
  <Override PartName="/ppt/notesSlides/notesSlide30.xml" ContentType="application/vnd.openxmlformats-officedocument.presentationml.notesSlide+xml"/>
  <Override PartName="/ppt/slides/slide99.xml" ContentType="application/vnd.openxmlformats-officedocument.presentationml.slide+xml"/>
  <Override PartName="/ppt/slides/slide136.xml" ContentType="application/vnd.openxmlformats-officedocument.presentationml.slide+xml"/>
  <Override PartName="/ppt/notesSlides/notesSlide7.xml" ContentType="application/vnd.openxmlformats-officedocument.presentationml.notesSlide+xml"/>
  <Override PartName="/ppt/notesSlides/notesSlide146.xml" ContentType="application/vnd.openxmlformats-officedocument.presentationml.notesSlide+xml"/>
  <Override PartName="/ppt/slides/slide77.xml" ContentType="application/vnd.openxmlformats-officedocument.presentationml.slide+xml"/>
  <Override PartName="/ppt/slides/slide88.xml" ContentType="application/vnd.openxmlformats-officedocument.presentationml.slide+xml"/>
  <Override PartName="/ppt/slides/slide125.xml" ContentType="application/vnd.openxmlformats-officedocument.presentationml.slide+xml"/>
  <Override PartName="/ppt/notesSlides/notesSlide13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66.xml" ContentType="application/vnd.openxmlformats-officedocument.presentationml.slide+xml"/>
  <Override PartName="/ppt/slides/slide103.xml" ContentType="application/vnd.openxmlformats-officedocument.presentationml.slide+xml"/>
  <Override PartName="/ppt/slides/slide114.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68.xml" ContentType="application/vnd.openxmlformats-officedocument.presentationml.notesSlide+xml"/>
  <Override PartName="/ppt/notesSlides/notesSlide79.xml" ContentType="application/vnd.openxmlformats-officedocument.presentationml.notesSlide+xml"/>
  <Override PartName="/ppt/notesSlides/notesSlide124.xml" ContentType="application/vnd.openxmlformats-officedocument.presentationml.notesSlide+xml"/>
  <Override PartName="/ppt/slides/slide55.xml" ContentType="application/vnd.openxmlformats-officedocument.presentationml.slide+xml"/>
  <Override PartName="/ppt/theme/theme2.xml" ContentType="application/vnd.openxmlformats-officedocument.theme+xml"/>
  <Override PartName="/ppt/notesSlides/notesSlide57.xml" ContentType="application/vnd.openxmlformats-officedocument.presentationml.notesSlide+xml"/>
  <Override PartName="/ppt/notesSlides/notesSlide102.xml" ContentType="application/vnd.openxmlformats-officedocument.presentationml.notesSlide+xml"/>
  <Override PartName="/ppt/notesSlides/notesSlide113.xml" ContentType="application/vnd.openxmlformats-officedocument.presentationml.notesSlide+xml"/>
  <Override PartName="/ppt/slides/slide33.xml" ContentType="application/vnd.openxmlformats-officedocument.presentationml.slide+xml"/>
  <Override PartName="/ppt/slides/slide44.xml" ContentType="application/vnd.openxmlformats-officedocument.presentationml.slide+xml"/>
  <Override PartName="/ppt/slides/slide80.xml" ContentType="application/vnd.openxmlformats-officedocument.presentationml.slide+xml"/>
  <Override PartName="/ppt/slides/slide91.xml" ContentType="application/vnd.openxmlformats-officedocument.presentationml.slide+xml"/>
  <Override PartName="/ppt/notesSlides/notesSlide46.xml" ContentType="application/vnd.openxmlformats-officedocument.presentationml.notesSlide+xml"/>
  <Override PartName="/ppt/notesSlides/notesSlide93.xml" ContentType="application/vnd.openxmlformats-officedocument.presentationml.notesSlide+xml"/>
  <Override PartName="/ppt/presentation.xml" ContentType="application/vnd.openxmlformats-officedocument.presentationml.presentation.main+xml"/>
  <Override PartName="/ppt/slides/slide22.xml" ContentType="application/vnd.openxmlformats-officedocument.presentationml.slide+xml"/>
  <Override PartName="/ppt/notesSlides/notesSlide24.xml" ContentType="application/vnd.openxmlformats-officedocument.presentationml.notesSlide+xml"/>
  <Override PartName="/ppt/notesSlides/notesSlide35.xml" ContentType="application/vnd.openxmlformats-officedocument.presentationml.notesSlide+xml"/>
  <Override PartName="/ppt/notesSlides/notesSlide71.xml" ContentType="application/vnd.openxmlformats-officedocument.presentationml.notesSlide+xml"/>
  <Override PartName="/ppt/notesSlides/notesSlide82.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notesSlides/notesSlide13.xml" ContentType="application/vnd.openxmlformats-officedocument.presentationml.notesSlide+xml"/>
  <Override PartName="/ppt/notesSlides/notesSlide60.xml" ContentType="application/vnd.openxmlformats-officedocument.presentationml.notesSlide+xml"/>
  <Override PartName="/ppt/slides/slide119.xml" ContentType="application/vnd.openxmlformats-officedocument.presentationml.slide+xml"/>
  <Override PartName="/ppt/slideLayouts/slideLayout10.xml" ContentType="application/vnd.openxmlformats-officedocument.presentationml.slideLayout+xml"/>
  <Override PartName="/ppt/notesSlides/notesSlide129.xml" ContentType="application/vnd.openxmlformats-officedocument.presentationml.notesSlide+xml"/>
  <Override PartName="/ppt/slides/slide108.xml" ContentType="application/vnd.openxmlformats-officedocument.presentationml.slide+xml"/>
  <Override PartName="/ppt/notesSlides/notesSlide118.xml" ContentType="application/vnd.openxmlformats-officedocument.presentationml.notesSlide+xml"/>
  <Override PartName="/ppt/slides/slide49.xml" ContentType="application/vnd.openxmlformats-officedocument.presentationml.slide+xml"/>
  <Override PartName="/ppt/slides/slide96.xml" ContentType="application/vnd.openxmlformats-officedocument.presentationml.slide+xml"/>
  <Override PartName="/ppt/slides/slide144.xml" ContentType="application/vnd.openxmlformats-officedocument.presentationml.slide+xml"/>
  <Override PartName="/ppt/notesSlides/notesSlide4.xml" ContentType="application/vnd.openxmlformats-officedocument.presentationml.notesSlide+xml"/>
  <Override PartName="/ppt/notesSlides/notesSlide107.xml" ContentType="application/vnd.openxmlformats-officedocument.presentationml.notesSlide+xml"/>
  <Override PartName="/ppt/slides/slide38.xml" ContentType="application/vnd.openxmlformats-officedocument.presentationml.slide+xml"/>
  <Override PartName="/ppt/slides/slide85.xml" ContentType="application/vnd.openxmlformats-officedocument.presentationml.slide+xml"/>
  <Override PartName="/ppt/slides/slide122.xml" ContentType="application/vnd.openxmlformats-officedocument.presentationml.slide+xml"/>
  <Override PartName="/ppt/slides/slide133.xml" ContentType="application/vnd.openxmlformats-officedocument.presentationml.slide+xml"/>
  <Override PartName="/ppt/notesSlides/notesSlide87.xml" ContentType="application/vnd.openxmlformats-officedocument.presentationml.notesSlide+xml"/>
  <Override PartName="/ppt/notesSlides/notesSlide98.xml" ContentType="application/vnd.openxmlformats-officedocument.presentationml.notesSlide+xml"/>
  <Override PartName="/ppt/notesSlides/notesSlide132.xml" ContentType="application/vnd.openxmlformats-officedocument.presentationml.notesSlide+xml"/>
  <Override PartName="/ppt/notesSlides/notesSlide143.xml" ContentType="application/vnd.openxmlformats-officedocument.presentationml.notesSlide+xml"/>
  <Override PartName="/ppt/slides/slide27.xml" ContentType="application/vnd.openxmlformats-officedocument.presentationml.slide+xml"/>
  <Override PartName="/ppt/slides/slide74.xml" ContentType="application/vnd.openxmlformats-officedocument.presentationml.slide+xml"/>
  <Override PartName="/ppt/slides/slide111.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Override PartName="/ppt/notesSlides/notesSlide76.xml" ContentType="application/vnd.openxmlformats-officedocument.presentationml.notesSlide+xml"/>
  <Override PartName="/ppt/notesSlides/notesSlide121.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100.xml" ContentType="application/vnd.openxmlformats-officedocument.presentationml.slide+xml"/>
  <Override PartName="/ppt/notesSlides/notesSlide18.xml" ContentType="application/vnd.openxmlformats-officedocument.presentationml.notesSlide+xml"/>
  <Override PartName="/ppt/notesSlides/notesSlide65.xml" ContentType="application/vnd.openxmlformats-officedocument.presentationml.notesSlide+xml"/>
  <Override PartName="/ppt/notesSlides/notesSlide110.xml" ContentType="application/vnd.openxmlformats-officedocument.presentationml.notesSlide+xml"/>
  <Override PartName="/ppt/slides/slide41.xml" ContentType="application/vnd.openxmlformats-officedocument.presentationml.slide+xml"/>
  <Override PartName="/ppt/notesSlides/notesSlide43.xml" ContentType="application/vnd.openxmlformats-officedocument.presentationml.notesSlide+xml"/>
  <Override PartName="/ppt/notesSlides/notesSlide54.xml" ContentType="application/vnd.openxmlformats-officedocument.presentationml.notesSlide+xml"/>
  <Override PartName="/ppt/notesSlides/notesSlide90.xml" ContentType="application/vnd.openxmlformats-officedocument.presentationml.notesSlide+xml"/>
  <Override PartName="/ppt/slides/slide30.xml" ContentType="application/vnd.openxmlformats-officedocument.presentationml.slide+xml"/>
  <Override PartName="/ppt/notesSlides/notesSlide32.xml" ContentType="application/vnd.openxmlformats-officedocument.presentationml.notesSlide+xml"/>
  <Override PartName="/ppt/slides/slide138.xml" ContentType="application/vnd.openxmlformats-officedocument.presentationml.slide+xml"/>
  <Override PartName="/ppt/notesSlides/notesSlide9.xml" ContentType="application/vnd.openxmlformats-officedocument.presentationml.notesSlide+xml"/>
  <Override PartName="/ppt/notesSlides/notesSlide21.xml" ContentType="application/vnd.openxmlformats-officedocument.presentationml.notesSlide+xml"/>
  <Override PartName="/ppt/notesSlides/notesSlide148.xml" ContentType="application/vnd.openxmlformats-officedocument.presentationml.notesSlide+xml"/>
  <Override PartName="/ppt/slides/slide79.xml" ContentType="application/vnd.openxmlformats-officedocument.presentationml.slide+xml"/>
  <Override PartName="/ppt/slides/slide109.xml" ContentType="application/vnd.openxmlformats-officedocument.presentationml.slide+xml"/>
  <Override PartName="/ppt/slides/slide127.xml" ContentType="application/vnd.openxmlformats-officedocument.presentationml.slide+xml"/>
  <Override PartName="/ppt/slides/slide145.xml" ContentType="application/vnd.openxmlformats-officedocument.presentationml.slide+xml"/>
  <Override PartName="/ppt/notesSlides/notesSlide10.xml" ContentType="application/vnd.openxmlformats-officedocument.presentationml.notesSlide+xml"/>
  <Override PartName="/ppt/notesSlides/notesSlide108.xml" ContentType="application/vnd.openxmlformats-officedocument.presentationml.notesSlide+xml"/>
  <Override PartName="/ppt/notesSlides/notesSlide119.xml" ContentType="application/vnd.openxmlformats-officedocument.presentationml.notesSlide+xml"/>
  <Override PartName="/ppt/notesSlides/notesSlide137.xml" ContentType="application/vnd.openxmlformats-officedocument.presentationml.notesSlide+xml"/>
  <Override PartName="/ppt/slides/slide7.xml" ContentType="application/vnd.openxmlformats-officedocument.presentationml.slide+xml"/>
  <Override PartName="/ppt/slides/slide68.xml" ContentType="application/vnd.openxmlformats-officedocument.presentationml.slide+xml"/>
  <Override PartName="/ppt/slides/slide97.xml" ContentType="application/vnd.openxmlformats-officedocument.presentationml.slide+xml"/>
  <Override PartName="/ppt/slides/slide116.xml" ContentType="application/vnd.openxmlformats-officedocument.presentationml.slide+xml"/>
  <Override PartName="/ppt/slides/slide134.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notesSlides/notesSlide99.xml" ContentType="application/vnd.openxmlformats-officedocument.presentationml.notesSlide+xml"/>
  <Override PartName="/ppt/notesSlides/notesSlide126.xml" ContentType="application/vnd.openxmlformats-officedocument.presentationml.notesSlide+xml"/>
  <Override PartName="/ppt/notesSlides/notesSlide144.xml" ContentType="application/vnd.openxmlformats-officedocument.presentationml.notesSlide+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slides/slide105.xml" ContentType="application/vnd.openxmlformats-officedocument.presentationml.slide+xml"/>
  <Override PartName="/ppt/slides/slide123.xml" ContentType="application/vnd.openxmlformats-officedocument.presentationml.slide+xml"/>
  <Override PartName="/ppt/slides/slide141.xml" ContentType="application/vnd.openxmlformats-officedocument.presentationml.slide+xml"/>
  <Override PartName="/ppt/notesSlides/notesSlide1.xml" ContentType="application/vnd.openxmlformats-officedocument.presentationml.notesSlide+xml"/>
  <Override PartName="/ppt/notesSlides/notesSlide59.xml" ContentType="application/vnd.openxmlformats-officedocument.presentationml.notesSlide+xml"/>
  <Override PartName="/ppt/notesSlides/notesSlide88.xml" ContentType="application/vnd.openxmlformats-officedocument.presentationml.notesSlide+xml"/>
  <Override PartName="/ppt/notesSlides/notesSlide104.xml" ContentType="application/vnd.openxmlformats-officedocument.presentationml.notesSlide+xml"/>
  <Override PartName="/ppt/notesSlides/notesSlide115.xml" ContentType="application/vnd.openxmlformats-officedocument.presentationml.notesSlide+xml"/>
  <Override PartName="/ppt/notesSlides/notesSlide13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s/slide64.xml" ContentType="application/vnd.openxmlformats-officedocument.presentationml.slide+xml"/>
  <Override PartName="/ppt/slides/slide93.xml" ContentType="application/vnd.openxmlformats-officedocument.presentationml.slide+xml"/>
  <Override PartName="/ppt/slides/slide101.xml" ContentType="application/vnd.openxmlformats-officedocument.presentationml.slide+xml"/>
  <Override PartName="/ppt/slides/slide112.xml" ContentType="application/vnd.openxmlformats-officedocument.presentationml.slide+xml"/>
  <Override PartName="/ppt/slides/slide130.xml" ContentType="application/vnd.openxmlformats-officedocument.presentationml.slide+xml"/>
  <Override PartName="/ppt/slideLayouts/slideLayout5.xml" ContentType="application/vnd.openxmlformats-officedocument.presentationml.slideLayout+xml"/>
  <Override PartName="/ppt/notesSlides/notesSlide19.xml" ContentType="application/vnd.openxmlformats-officedocument.presentationml.notesSlide+xml"/>
  <Override PartName="/ppt/notesSlides/notesSlide48.xml" ContentType="application/vnd.openxmlformats-officedocument.presentationml.notesSlide+xml"/>
  <Override PartName="/ppt/notesSlides/notesSlide66.xml" ContentType="application/vnd.openxmlformats-officedocument.presentationml.notesSlide+xml"/>
  <Override PartName="/ppt/notesSlides/notesSlide77.xml" ContentType="application/vnd.openxmlformats-officedocument.presentationml.notesSlide+xml"/>
  <Override PartName="/ppt/notesSlides/notesSlide95.xml" ContentType="application/vnd.openxmlformats-officedocument.presentationml.notesSlide+xml"/>
  <Override PartName="/ppt/notesSlides/notesSlide122.xml" ContentType="application/vnd.openxmlformats-officedocument.presentationml.notesSlide+xml"/>
  <Override PartName="/ppt/notesSlides/notesSlide140.xml" ContentType="application/vnd.openxmlformats-officedocument.presentationml.notesSlide+xml"/>
  <Override PartName="/ppt/slides/slide24.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Override PartName="/ppt/slides/slide71.xml" ContentType="application/vnd.openxmlformats-officedocument.presentationml.slide+xml"/>
  <Override PartName="/ppt/slides/slide82.xml" ContentType="application/vnd.openxmlformats-officedocument.presentationml.slide+xml"/>
  <Override PartName="/ppt/notesSlides/notesSlide37.xml" ContentType="application/vnd.openxmlformats-officedocument.presentationml.notesSlide+xml"/>
  <Override PartName="/ppt/notesSlides/notesSlide55.xml" ContentType="application/vnd.openxmlformats-officedocument.presentationml.notesSlide+xml"/>
  <Override PartName="/ppt/notesSlides/notesSlide84.xml" ContentType="application/vnd.openxmlformats-officedocument.presentationml.notesSlide+xml"/>
  <Override PartName="/ppt/notesSlides/notesSlide100.xml" ContentType="application/vnd.openxmlformats-officedocument.presentationml.notesSlide+xml"/>
  <Override PartName="/ppt/notesSlides/notesSlide111.xml" ContentType="application/vnd.openxmlformats-officedocument.presentationml.notesSlide+xml"/>
  <Override PartName="/ppt/slides/slide13.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6.xml" ContentType="application/vnd.openxmlformats-officedocument.presentationml.notesSlide+xml"/>
  <Override PartName="/ppt/notesSlides/notesSlide44.xml" ContentType="application/vnd.openxmlformats-officedocument.presentationml.notesSlide+xml"/>
  <Override PartName="/ppt/notesSlides/notesSlide62.xml" ContentType="application/vnd.openxmlformats-officedocument.presentationml.notesSlide+xml"/>
  <Override PartName="/ppt/notesSlides/notesSlide73.xml" ContentType="application/vnd.openxmlformats-officedocument.presentationml.notesSlide+xml"/>
  <Override PartName="/ppt/notesSlides/notesSlide91.xml" ContentType="application/vnd.openxmlformats-officedocument.presentationml.notesSlide+xml"/>
  <Override PartName="/ppt/slides/slide20.xml" ContentType="application/vnd.openxmlformats-officedocument.presentationml.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51.xml" ContentType="application/vnd.openxmlformats-officedocument.presentationml.notesSlide+xml"/>
  <Override PartName="/ppt/notesSlides/notesSlide80.xml" ContentType="application/vnd.openxmlformats-officedocument.presentationml.notesSlide+xml"/>
  <Override PartName="/ppt/slides/slide139.xml" ContentType="application/vnd.openxmlformats-officedocument.presentationml.slide+xml"/>
  <Override PartName="/ppt/notesSlides/notesSlide11.xml" ContentType="application/vnd.openxmlformats-officedocument.presentationml.notesSlide+xml"/>
  <Override PartName="/ppt/notesSlides/notesSlide40.xml" ContentType="application/vnd.openxmlformats-officedocument.presentationml.notesSlide+xml"/>
  <Override PartName="/ppt/slides/slide98.xml" ContentType="application/vnd.openxmlformats-officedocument.presentationml.slide+xml"/>
  <Override PartName="/ppt/slides/slide117.xml" ContentType="application/vnd.openxmlformats-officedocument.presentationml.slide+xml"/>
  <Override PartName="/ppt/slides/slide128.xml" ContentType="application/vnd.openxmlformats-officedocument.presentationml.slide+xml"/>
  <Override PartName="/ppt/slides/slide146.xml" ContentType="application/vnd.openxmlformats-officedocument.presentationml.slide+xml"/>
  <Override PartName="/ppt/notesSlides/notesSlide6.xml" ContentType="application/vnd.openxmlformats-officedocument.presentationml.notesSlide+xml"/>
  <Override PartName="/ppt/notesSlides/notesSlide109.xml" ContentType="application/vnd.openxmlformats-officedocument.presentationml.notesSlide+xml"/>
  <Override PartName="/ppt/notesSlides/notesSlide127.xml" ContentType="application/vnd.openxmlformats-officedocument.presentationml.notesSlide+xml"/>
  <Override PartName="/ppt/notesSlides/notesSlide138.xml" ContentType="application/vnd.openxmlformats-officedocument.presentationml.notesSlide+xml"/>
  <Override PartName="/ppt/slides/slide8.xml" ContentType="application/vnd.openxmlformats-officedocument.presentationml.slide+xml"/>
  <Override PartName="/ppt/slides/slide69.xml" ContentType="application/vnd.openxmlformats-officedocument.presentationml.slide+xml"/>
  <Override PartName="/ppt/slides/slide87.xml" ContentType="application/vnd.openxmlformats-officedocument.presentationml.slide+xml"/>
  <Override PartName="/ppt/slides/slide106.xml" ContentType="application/vnd.openxmlformats-officedocument.presentationml.slide+xml"/>
  <Override PartName="/ppt/slides/slide124.xml" ContentType="application/vnd.openxmlformats-officedocument.presentationml.slide+xml"/>
  <Override PartName="/ppt/slides/slide135.xml" ContentType="application/vnd.openxmlformats-officedocument.presentationml.slide+xml"/>
  <Override PartName="/ppt/notesSlides/notesSlide89.xml" ContentType="application/vnd.openxmlformats-officedocument.presentationml.notesSlide+xml"/>
  <Override PartName="/ppt/notesSlides/notesSlide116.xml" ContentType="application/vnd.openxmlformats-officedocument.presentationml.notesSlide+xml"/>
  <Override PartName="/ppt/notesSlides/notesSlide145.xml" ContentType="application/vnd.openxmlformats-officedocument.presentationml.notesSlide+xml"/>
  <Override PartName="/ppt/slides/slide29.xml" ContentType="application/vnd.openxmlformats-officedocument.presentationml.slide+xml"/>
  <Override PartName="/ppt/slides/slide76.xml" ContentType="application/vnd.openxmlformats-officedocument.presentationml.slide+xml"/>
  <Override PartName="/ppt/slides/slide113.xml" ContentType="application/vnd.openxmlformats-officedocument.presentationml.slide+xml"/>
  <Override PartName="/ppt/notesSlides/notesSlide78.xml" ContentType="application/vnd.openxmlformats-officedocument.presentationml.notesSlide+xml"/>
  <Override PartName="/ppt/notesSlides/notesSlide123.xml" ContentType="application/vnd.openxmlformats-officedocument.presentationml.notesSlide+xml"/>
  <Override PartName="/ppt/notesSlides/notesSlide134.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s/slide102.xml" ContentType="application/vnd.openxmlformats-officedocument.presentationml.slide+xml"/>
  <Override PartName="/ppt/slideLayouts/slideLayout6.xml" ContentType="application/vnd.openxmlformats-officedocument.presentationml.slideLayout+xml"/>
  <Override PartName="/ppt/notesSlides/notesSlide67.xml" ContentType="application/vnd.openxmlformats-officedocument.presentationml.notesSlide+xml"/>
  <Override PartName="/ppt/notesSlides/notesSlide112.xml" ContentType="application/vnd.openxmlformats-officedocument.presentationml.notesSlide+xml"/>
  <Override PartName="/ppt/slides/slide43.xml" ContentType="application/vnd.openxmlformats-officedocument.presentationml.slide+xml"/>
  <Override PartName="/ppt/slides/slide90.xml" ContentType="application/vnd.openxmlformats-officedocument.presentationml.slide+xml"/>
  <Override PartName="/ppt/theme/theme1.xml" ContentType="application/vnd.openxmlformats-officedocument.theme+xml"/>
  <Override PartName="/ppt/notesSlides/notesSlide45.xml" ContentType="application/vnd.openxmlformats-officedocument.presentationml.notesSlide+xml"/>
  <Override PartName="/ppt/notesSlides/notesSlide56.xml" ContentType="application/vnd.openxmlformats-officedocument.presentationml.notesSlide+xml"/>
  <Override PartName="/ppt/notesSlides/notesSlide92.xml" ContentType="application/vnd.openxmlformats-officedocument.presentationml.notesSlide+xml"/>
  <Override PartName="/ppt/notesSlides/notesSlide101.xml" ContentType="application/vnd.openxmlformats-officedocument.presentationml.notesSlide+xml"/>
  <Override PartName="/ppt/slides/slide32.xml" ContentType="application/vnd.openxmlformats-officedocument.presentationml.slide+xml"/>
  <Default Extension="fntdata" ContentType="application/x-fontdata"/>
  <Override PartName="/ppt/notesSlides/notesSlide34.xml" ContentType="application/vnd.openxmlformats-officedocument.presentationml.notesSlide+xml"/>
  <Override PartName="/ppt/notesSlides/notesSlide81.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notesSlides/notesSlide23.xml" ContentType="application/vnd.openxmlformats-officedocument.presentationml.notesSlide+xml"/>
  <Override PartName="/ppt/notesSlides/notesSlide70.xml" ContentType="application/vnd.openxmlformats-officedocument.presentationml.notesSlide+xml"/>
  <Override PartName="/ppt/slides/slide129.xml" ContentType="application/vnd.openxmlformats-officedocument.presentationml.slide+xml"/>
  <Override PartName="/ppt/notesSlides/notesSlide12.xml" ContentType="application/vnd.openxmlformats-officedocument.presentationml.notesSlide+xml"/>
  <Override PartName="/ppt/notesSlides/notesSlide139.xml" ContentType="application/vnd.openxmlformats-officedocument.presentationml.notesSlide+xml"/>
  <Override PartName="/ppt/slides/slide118.xml" ContentType="application/vnd.openxmlformats-officedocument.presentationml.slide+xml"/>
  <Override PartName="/ppt/notesSlides/notesSlide128.xml" ContentType="application/vnd.openxmlformats-officedocument.presentationml.notesSlide+xml"/>
  <Override PartName="/ppt/slides/slide9.xml" ContentType="application/vnd.openxmlformats-officedocument.presentationml.slide+xml"/>
  <Override PartName="/ppt/slides/slide59.xml" ContentType="application/vnd.openxmlformats-officedocument.presentationml.slide+xml"/>
  <Override PartName="/ppt/slides/slide107.xml" ContentType="application/vnd.openxmlformats-officedocument.presentationml.slide+xml"/>
  <Override PartName="/ppt/slides/slide143.xml" ContentType="application/vnd.openxmlformats-officedocument.presentationml.slide+xml"/>
  <Override PartName="/ppt/viewProps.xml" ContentType="application/vnd.openxmlformats-officedocument.presentationml.viewProps+xml"/>
  <Override PartName="/ppt/notesSlides/notesSlide106.xml" ContentType="application/vnd.openxmlformats-officedocument.presentationml.notesSlide+xml"/>
  <Override PartName="/ppt/notesSlides/notesSlide117.xml" ContentType="application/vnd.openxmlformats-officedocument.presentationml.notesSlide+xml"/>
  <Override PartName="/ppt/slides/slide48.xml" ContentType="application/vnd.openxmlformats-officedocument.presentationml.slide+xml"/>
  <Override PartName="/ppt/slides/slide95.xml" ContentType="application/vnd.openxmlformats-officedocument.presentationml.slide+xml"/>
  <Override PartName="/ppt/slides/slide132.xml" ContentType="application/vnd.openxmlformats-officedocument.presentationml.slide+xml"/>
  <Override PartName="/ppt/notesSlides/notesSlide3.xml" ContentType="application/vnd.openxmlformats-officedocument.presentationml.notesSlide+xml"/>
  <Override PartName="/ppt/notesSlides/notesSlide97.xml" ContentType="application/vnd.openxmlformats-officedocument.presentationml.notesSlide+xml"/>
  <Override PartName="/ppt/notesSlides/notesSlide142.xml" ContentType="application/vnd.openxmlformats-officedocument.presentationml.notesSlide+xml"/>
  <Override PartName="/ppt/slides/slide26.xml" ContentType="application/vnd.openxmlformats-officedocument.presentationml.slide+xml"/>
  <Override PartName="/ppt/slides/slide37.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slides/slide121.xml" ContentType="application/vnd.openxmlformats-officedocument.presentationml.slide+xml"/>
  <Override PartName="/ppt/presProps.xml" ContentType="application/vnd.openxmlformats-officedocument.presentationml.presProps+xml"/>
  <Override PartName="/ppt/notesSlides/notesSlide39.xml" ContentType="application/vnd.openxmlformats-officedocument.presentationml.notesSlide+xml"/>
  <Override PartName="/ppt/notesSlides/notesSlide86.xml" ContentType="application/vnd.openxmlformats-officedocument.presentationml.notesSlide+xml"/>
  <Override PartName="/ppt/notesSlides/notesSlide131.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62.xml" ContentType="application/vnd.openxmlformats-officedocument.presentationml.slide+xml"/>
  <Override PartName="/ppt/slides/slide110.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64.xml" ContentType="application/vnd.openxmlformats-officedocument.presentationml.notesSlide+xml"/>
  <Override PartName="/ppt/notesSlides/notesSlide75.xml" ContentType="application/vnd.openxmlformats-officedocument.presentationml.notesSlide+xml"/>
  <Override PartName="/ppt/notesSlides/notesSlide120.xml" ContentType="application/vnd.openxmlformats-officedocument.presentationml.notesSlide+xml"/>
  <Override PartName="/ppt/slides/slide51.xml" ContentType="application/vnd.openxmlformats-officedocument.presentationml.slide+xml"/>
  <Override PartName="/ppt/notesSlides/notesSlide53.xml" ContentType="application/vnd.openxmlformats-officedocument.presentationml.notesSlide+xml"/>
  <Override PartName="/ppt/slides/slide40.xml" ContentType="application/vnd.openxmlformats-officedocument.presentationml.slide+xml"/>
  <Override PartName="/ppt/notesSlides/notesSlide42.xml" ContentType="application/vnd.openxmlformats-officedocument.presentationml.notesSlide+xml"/>
  <Override PartName="/ppt/slides/slide148.xml" ContentType="application/vnd.openxmlformats-officedocument.presentationml.slide+xml"/>
  <Override PartName="/ppt/notesSlides/notesSlide8.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slides/slide89.xml" ContentType="application/vnd.openxmlformats-officedocument.presentationml.slide+xml"/>
  <Override PartName="/ppt/slides/slide126.xml" ContentType="application/vnd.openxmlformats-officedocument.presentationml.slide+xml"/>
  <Override PartName="/ppt/slides/slide137.xml" ContentType="application/vnd.openxmlformats-officedocument.presentationml.slide+xml"/>
  <Override PartName="/ppt/notesSlides/notesSlide147.xml" ContentType="application/vnd.openxmlformats-officedocument.presentationml.notesSlide+xml"/>
  <Override PartName="/ppt/slides/slide78.xml" ContentType="application/vnd.openxmlformats-officedocument.presentationml.slide+xml"/>
  <Override PartName="/ppt/slides/slide115.xml" ContentType="application/vnd.openxmlformats-officedocument.presentationml.slide+xml"/>
  <Override PartName="/ppt/notesSlides/notesSlide125.xml" ContentType="application/vnd.openxmlformats-officedocument.presentationml.notesSlide+xml"/>
  <Override PartName="/ppt/notesSlides/notesSlide136.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s/slide104.xml" ContentType="application/vnd.openxmlformats-officedocument.presentationml.slide+xml"/>
  <Override PartName="/ppt/slideLayouts/slideLayout8.xml" ContentType="application/vnd.openxmlformats-officedocument.presentationml.slideLayout+xml"/>
  <Override PartName="/ppt/notesSlides/notesSlide69.xml" ContentType="application/vnd.openxmlformats-officedocument.presentationml.notesSlide+xml"/>
  <Override PartName="/ppt/notesSlides/notesSlide114.xml" ContentType="application/vnd.openxmlformats-officedocument.presentationml.notesSlide+xml"/>
  <Override PartName="/ppt/slideMasters/slideMaster1.xml" ContentType="application/vnd.openxmlformats-officedocument.presentationml.slideMaster+xml"/>
  <Override PartName="/ppt/slides/slide45.xml" ContentType="application/vnd.openxmlformats-officedocument.presentationml.slide+xml"/>
  <Override PartName="/ppt/slides/slide92.xml" ContentType="application/vnd.openxmlformats-officedocument.presentationml.slide+xml"/>
  <Override PartName="/ppt/slides/slide140.xml" ContentType="application/vnd.openxmlformats-officedocument.presentationml.slide+xml"/>
  <Override PartName="/ppt/notesSlides/notesSlide47.xml" ContentType="application/vnd.openxmlformats-officedocument.presentationml.notesSlide+xml"/>
  <Override PartName="/ppt/notesSlides/notesSlide58.xml" ContentType="application/vnd.openxmlformats-officedocument.presentationml.notesSlide+xml"/>
  <Override PartName="/ppt/notesSlides/notesSlide94.xml" ContentType="application/vnd.openxmlformats-officedocument.presentationml.notesSlide+xml"/>
  <Override PartName="/ppt/notesSlides/notesSlide103.xml" ContentType="application/vnd.openxmlformats-officedocument.presentationml.notesSlide+xml"/>
  <Override PartName="/ppt/slides/slide34.xml" ContentType="application/vnd.openxmlformats-officedocument.presentationml.slide+xml"/>
  <Override PartName="/ppt/slides/slide81.xml" ContentType="application/vnd.openxmlformats-officedocument.presentationml.slide+xml"/>
  <Override PartName="/ppt/notesSlides/notesSlide36.xml" ContentType="application/vnd.openxmlformats-officedocument.presentationml.notesSlide+xml"/>
  <Override PartName="/ppt/notesSlides/notesSlide83.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70.xml" ContentType="application/vnd.openxmlformats-officedocument.presentationml.slide+xml"/>
  <Override PartName="/ppt/notesSlides/notesSlide25.xml" ContentType="application/vnd.openxmlformats-officedocument.presentationml.notesSlide+xml"/>
  <Override PartName="/ppt/notesSlides/notesSlide72.xml" ContentType="application/vnd.openxmlformats-officedocument.presentationml.notesSlide+xml"/>
  <Override PartName="/ppt/slides/slide12.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61.xml" ContentType="application/vnd.openxmlformats-officedocument.presentationml.notesSlide+xml"/>
  <Override PartName="/ppt/notesSlides/notesSlide50.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5" r:id="rId60"/>
    <p:sldId id="316" r:id="rId61"/>
    <p:sldId id="317" r:id="rId62"/>
    <p:sldId id="318" r:id="rId63"/>
    <p:sldId id="319" r:id="rId64"/>
    <p:sldId id="320" r:id="rId65"/>
    <p:sldId id="321" r:id="rId66"/>
    <p:sldId id="322" r:id="rId67"/>
    <p:sldId id="323" r:id="rId68"/>
    <p:sldId id="324" r:id="rId69"/>
    <p:sldId id="325" r:id="rId70"/>
    <p:sldId id="326" r:id="rId71"/>
    <p:sldId id="327" r:id="rId72"/>
    <p:sldId id="328" r:id="rId73"/>
    <p:sldId id="329" r:id="rId74"/>
    <p:sldId id="330" r:id="rId75"/>
    <p:sldId id="331" r:id="rId76"/>
    <p:sldId id="332" r:id="rId77"/>
    <p:sldId id="333" r:id="rId78"/>
    <p:sldId id="334" r:id="rId79"/>
    <p:sldId id="335" r:id="rId80"/>
    <p:sldId id="336" r:id="rId81"/>
    <p:sldId id="337" r:id="rId82"/>
    <p:sldId id="338" r:id="rId83"/>
    <p:sldId id="339" r:id="rId84"/>
    <p:sldId id="340" r:id="rId85"/>
    <p:sldId id="341" r:id="rId86"/>
    <p:sldId id="342" r:id="rId87"/>
    <p:sldId id="343" r:id="rId88"/>
    <p:sldId id="344" r:id="rId89"/>
    <p:sldId id="345" r:id="rId90"/>
    <p:sldId id="346" r:id="rId91"/>
    <p:sldId id="347" r:id="rId92"/>
    <p:sldId id="348" r:id="rId93"/>
    <p:sldId id="349" r:id="rId94"/>
    <p:sldId id="350" r:id="rId95"/>
    <p:sldId id="351" r:id="rId96"/>
    <p:sldId id="352" r:id="rId97"/>
    <p:sldId id="353" r:id="rId98"/>
    <p:sldId id="354" r:id="rId99"/>
    <p:sldId id="355" r:id="rId100"/>
    <p:sldId id="356" r:id="rId101"/>
    <p:sldId id="357" r:id="rId102"/>
    <p:sldId id="358" r:id="rId103"/>
    <p:sldId id="366" r:id="rId104"/>
    <p:sldId id="367" r:id="rId105"/>
    <p:sldId id="368" r:id="rId106"/>
    <p:sldId id="369" r:id="rId107"/>
    <p:sldId id="370" r:id="rId108"/>
    <p:sldId id="371" r:id="rId109"/>
    <p:sldId id="372" r:id="rId110"/>
    <p:sldId id="373" r:id="rId111"/>
    <p:sldId id="374" r:id="rId112"/>
    <p:sldId id="375" r:id="rId113"/>
    <p:sldId id="376" r:id="rId114"/>
    <p:sldId id="377" r:id="rId115"/>
    <p:sldId id="378" r:id="rId116"/>
    <p:sldId id="379" r:id="rId117"/>
    <p:sldId id="380" r:id="rId118"/>
    <p:sldId id="381" r:id="rId119"/>
    <p:sldId id="382" r:id="rId120"/>
    <p:sldId id="383" r:id="rId121"/>
    <p:sldId id="384" r:id="rId122"/>
    <p:sldId id="385" r:id="rId123"/>
    <p:sldId id="386" r:id="rId124"/>
    <p:sldId id="387" r:id="rId125"/>
    <p:sldId id="388" r:id="rId126"/>
    <p:sldId id="389" r:id="rId127"/>
    <p:sldId id="390" r:id="rId128"/>
    <p:sldId id="391" r:id="rId129"/>
    <p:sldId id="392" r:id="rId130"/>
    <p:sldId id="393" r:id="rId131"/>
    <p:sldId id="394" r:id="rId132"/>
    <p:sldId id="395" r:id="rId133"/>
    <p:sldId id="396" r:id="rId134"/>
    <p:sldId id="397" r:id="rId135"/>
    <p:sldId id="398" r:id="rId136"/>
    <p:sldId id="399" r:id="rId137"/>
    <p:sldId id="400" r:id="rId138"/>
    <p:sldId id="401" r:id="rId139"/>
    <p:sldId id="402" r:id="rId140"/>
    <p:sldId id="403" r:id="rId141"/>
    <p:sldId id="404" r:id="rId142"/>
    <p:sldId id="405" r:id="rId143"/>
    <p:sldId id="406" r:id="rId144"/>
    <p:sldId id="407" r:id="rId145"/>
    <p:sldId id="408" r:id="rId146"/>
    <p:sldId id="409" r:id="rId147"/>
    <p:sldId id="410" r:id="rId148"/>
    <p:sldId id="411" r:id="rId149"/>
  </p:sldIdLst>
  <p:sldSz cx="9144000" cy="5143500" type="screen16x9"/>
  <p:notesSz cx="6858000" cy="9144000"/>
  <p:embeddedFontLst>
    <p:embeddedFont>
      <p:font typeface="Roboto" charset="0"/>
      <p:regular r:id="rId151"/>
      <p:bold r:id="rId152"/>
      <p:italic r:id="rId153"/>
      <p:boldItalic r:id="rId154"/>
    </p:embeddedFont>
    <p:embeddedFont>
      <p:font typeface="Verdana" pitchFamily="34" charset="0"/>
      <p:regular r:id="rId155"/>
      <p:bold r:id="rId156"/>
      <p:italic r:id="rId157"/>
      <p:boldItalic r:id="rId1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snapToGrid="0">
      <p:cViewPr varScale="1">
        <p:scale>
          <a:sx n="147" d="100"/>
          <a:sy n="147" d="100"/>
        </p:scale>
        <p:origin x="-558" y="-96"/>
      </p:cViewPr>
      <p:guideLst>
        <p:guide orient="horz" pos="162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38" Type="http://schemas.openxmlformats.org/officeDocument/2006/relationships/slide" Target="slides/slide137.xml"/><Relationship Id="rId154" Type="http://schemas.openxmlformats.org/officeDocument/2006/relationships/font" Target="fonts/font4.fntdata"/><Relationship Id="rId159" Type="http://schemas.openxmlformats.org/officeDocument/2006/relationships/presProps" Target="presProp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60" Type="http://schemas.openxmlformats.org/officeDocument/2006/relationships/viewProps" Target="view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notesMaster" Target="notesMasters/notesMaster1.xml"/><Relationship Id="rId155" Type="http://schemas.openxmlformats.org/officeDocument/2006/relationships/font" Target="fonts/font5.fntdata"/><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32" Type="http://schemas.openxmlformats.org/officeDocument/2006/relationships/slide" Target="slides/slide131.xml"/><Relationship Id="rId140" Type="http://schemas.openxmlformats.org/officeDocument/2006/relationships/slide" Target="slides/slide139.xml"/><Relationship Id="rId145" Type="http://schemas.openxmlformats.org/officeDocument/2006/relationships/slide" Target="slides/slide144.xml"/><Relationship Id="rId153" Type="http://schemas.openxmlformats.org/officeDocument/2006/relationships/font" Target="fonts/font3.fntdata"/><Relationship Id="rId16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slide" Target="slides/slide129.xml"/><Relationship Id="rId135" Type="http://schemas.openxmlformats.org/officeDocument/2006/relationships/slide" Target="slides/slide134.xml"/><Relationship Id="rId143" Type="http://schemas.openxmlformats.org/officeDocument/2006/relationships/slide" Target="slides/slide142.xml"/><Relationship Id="rId148" Type="http://schemas.openxmlformats.org/officeDocument/2006/relationships/slide" Target="slides/slide147.xml"/><Relationship Id="rId151" Type="http://schemas.openxmlformats.org/officeDocument/2006/relationships/font" Target="fonts/font1.fntdata"/><Relationship Id="rId156"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tableStyles" Target="tableStyle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font" Target="fonts/font7.fntdata"/><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font" Target="fonts/font2.fntdata"/><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9b7dd40d35_0_2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29b7dd40d35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2a72427cd91_0_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2a72427cd91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2a72427cd91_0_1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2a72427cd91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2a72427cd91_0_1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2a72427cd91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2a72427cd91_0_2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8" name="Google Shape;648;g2a72427cd91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g2a72427cd91_0_2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2a72427cd91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2a7056c627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2a7056c627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2a72427cd91_0_3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2a72427cd91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
        <p:cNvGrpSpPr/>
        <p:nvPr/>
      </p:nvGrpSpPr>
      <p:grpSpPr>
        <a:xfrm>
          <a:off x="0" y="0"/>
          <a:ext cx="0" cy="0"/>
          <a:chOff x="0" y="0"/>
          <a:chExt cx="0" cy="0"/>
        </a:xfrm>
      </p:grpSpPr>
      <p:sp>
        <p:nvSpPr>
          <p:cNvPr id="668" name="Google Shape;668;g2a72427cd91_0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9" name="Google Shape;669;g2a72427cd91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Google Shape;673;g2a7056c627f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 name="Google Shape;674;g2a7056c627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
        <p:cNvGrpSpPr/>
        <p:nvPr/>
      </p:nvGrpSpPr>
      <p:grpSpPr>
        <a:xfrm>
          <a:off x="0" y="0"/>
          <a:ext cx="0" cy="0"/>
          <a:chOff x="0" y="0"/>
          <a:chExt cx="0" cy="0"/>
        </a:xfrm>
      </p:grpSpPr>
      <p:sp>
        <p:nvSpPr>
          <p:cNvPr id="678" name="Google Shape;678;g2a72427cd91_0_3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9" name="Google Shape;679;g2a72427cd91_0_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9b7dd40d35_0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9b7dd40d35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2a72427cd91_0_4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2a72427cd91_0_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2a72427cd91_0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2a72427cd91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g2a7056c627f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g2a7056c627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2a7056c627f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2a7056c627f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2a72427cd91_0_3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2a72427cd91_0_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2a72427cd91_0_4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2a72427cd91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2a72427cd91_0_4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2a72427cd91_0_4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Google Shape;721;g2a72427cd91_0_4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2" name="Google Shape;722;g2a72427cd91_0_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2a72427cd91_0_4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2a72427cd91_0_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2a72427cd91_0_4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2a72427cd91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9b7dd40d35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9b7dd40d35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2a72427cd91_0_4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2a72427cd91_0_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g2a72427cd91_0_4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2a72427cd91_0_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2a72427cd91_0_4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2a72427cd91_0_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g2a72427cd91_0_4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 name="Google Shape;757;g2a72427cd91_0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
        <p:cNvGrpSpPr/>
        <p:nvPr/>
      </p:nvGrpSpPr>
      <p:grpSpPr>
        <a:xfrm>
          <a:off x="0" y="0"/>
          <a:ext cx="0" cy="0"/>
          <a:chOff x="0" y="0"/>
          <a:chExt cx="0" cy="0"/>
        </a:xfrm>
      </p:grpSpPr>
      <p:sp>
        <p:nvSpPr>
          <p:cNvPr id="762" name="Google Shape;762;g2a72427cd91_0_4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 name="Google Shape;763;g2a72427cd91_0_4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2a72427cd91_0_4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2a72427cd91_0_4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2a72427cd91_0_3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2a72427cd91_0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2a72427cd91_0_3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0" name="Google Shape;780;g2a72427cd91_0_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2a72427cd91_0_3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2a72427cd91_0_3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2a72427cd91_0_3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 name="Google Shape;790;g2a72427cd91_0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9b7dd40d35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9b7dd40d3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
        <p:cNvGrpSpPr/>
        <p:nvPr/>
      </p:nvGrpSpPr>
      <p:grpSpPr>
        <a:xfrm>
          <a:off x="0" y="0"/>
          <a:ext cx="0" cy="0"/>
          <a:chOff x="0" y="0"/>
          <a:chExt cx="0" cy="0"/>
        </a:xfrm>
      </p:grpSpPr>
      <p:sp>
        <p:nvSpPr>
          <p:cNvPr id="794" name="Google Shape;794;g2a72427cd91_0_3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5" name="Google Shape;795;g2a72427cd91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2a72427cd91_0_3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2a72427cd91_0_3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p:cNvGrpSpPr/>
        <p:nvPr/>
      </p:nvGrpSpPr>
      <p:grpSpPr>
        <a:xfrm>
          <a:off x="0" y="0"/>
          <a:ext cx="0" cy="0"/>
          <a:chOff x="0" y="0"/>
          <a:chExt cx="0" cy="0"/>
        </a:xfrm>
      </p:grpSpPr>
      <p:sp>
        <p:nvSpPr>
          <p:cNvPr id="804" name="Google Shape;804;g2a72427cd91_0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2a72427cd91_0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
        <p:cNvGrpSpPr/>
        <p:nvPr/>
      </p:nvGrpSpPr>
      <p:grpSpPr>
        <a:xfrm>
          <a:off x="0" y="0"/>
          <a:ext cx="0" cy="0"/>
          <a:chOff x="0" y="0"/>
          <a:chExt cx="0" cy="0"/>
        </a:xfrm>
      </p:grpSpPr>
      <p:sp>
        <p:nvSpPr>
          <p:cNvPr id="809" name="Google Shape;809;g2a72427cd91_0_3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0" name="Google Shape;810;g2a72427cd91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
        <p:cNvGrpSpPr/>
        <p:nvPr/>
      </p:nvGrpSpPr>
      <p:grpSpPr>
        <a:xfrm>
          <a:off x="0" y="0"/>
          <a:ext cx="0" cy="0"/>
          <a:chOff x="0" y="0"/>
          <a:chExt cx="0" cy="0"/>
        </a:xfrm>
      </p:grpSpPr>
      <p:sp>
        <p:nvSpPr>
          <p:cNvPr id="814" name="Google Shape;814;g2a72427cd91_0_2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5" name="Google Shape;815;g2a72427cd91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2a72427cd91_0_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2a72427cd91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
        <p:cNvGrpSpPr/>
        <p:nvPr/>
      </p:nvGrpSpPr>
      <p:grpSpPr>
        <a:xfrm>
          <a:off x="0" y="0"/>
          <a:ext cx="0" cy="0"/>
          <a:chOff x="0" y="0"/>
          <a:chExt cx="0" cy="0"/>
        </a:xfrm>
      </p:grpSpPr>
      <p:sp>
        <p:nvSpPr>
          <p:cNvPr id="825" name="Google Shape;825;g2a72427cd91_0_5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 name="Google Shape;826;g2a72427cd91_0_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0"/>
        <p:cNvGrpSpPr/>
        <p:nvPr/>
      </p:nvGrpSpPr>
      <p:grpSpPr>
        <a:xfrm>
          <a:off x="0" y="0"/>
          <a:ext cx="0" cy="0"/>
          <a:chOff x="0" y="0"/>
          <a:chExt cx="0" cy="0"/>
        </a:xfrm>
      </p:grpSpPr>
      <p:sp>
        <p:nvSpPr>
          <p:cNvPr id="831" name="Google Shape;831;g2a72427cd91_0_5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2" name="Google Shape;832;g2a72427cd91_0_5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2a72427cd91_0_5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g2a72427cd91_0_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
        <p:cNvGrpSpPr/>
        <p:nvPr/>
      </p:nvGrpSpPr>
      <p:grpSpPr>
        <a:xfrm>
          <a:off x="0" y="0"/>
          <a:ext cx="0" cy="0"/>
          <a:chOff x="0" y="0"/>
          <a:chExt cx="0" cy="0"/>
        </a:xfrm>
      </p:grpSpPr>
      <p:sp>
        <p:nvSpPr>
          <p:cNvPr id="841" name="Google Shape;841;g2a72427cd91_0_5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2" name="Google Shape;842;g2a72427cd91_0_5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29b7dd40d35_0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29b7dd40d35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
        <p:cNvGrpSpPr/>
        <p:nvPr/>
      </p:nvGrpSpPr>
      <p:grpSpPr>
        <a:xfrm>
          <a:off x="0" y="0"/>
          <a:ext cx="0" cy="0"/>
          <a:chOff x="0" y="0"/>
          <a:chExt cx="0" cy="0"/>
        </a:xfrm>
      </p:grpSpPr>
      <p:sp>
        <p:nvSpPr>
          <p:cNvPr id="846" name="Google Shape;846;g2a72427cd91_0_5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7" name="Google Shape;847;g2a72427cd91_0_5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2a72427cd91_0_5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2a72427cd91_0_5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2a72427cd91_0_5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2a72427cd91_0_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2a72427cd91_0_5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2a72427cd91_0_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
        <p:cNvGrpSpPr/>
        <p:nvPr/>
      </p:nvGrpSpPr>
      <p:grpSpPr>
        <a:xfrm>
          <a:off x="0" y="0"/>
          <a:ext cx="0" cy="0"/>
          <a:chOff x="0" y="0"/>
          <a:chExt cx="0" cy="0"/>
        </a:xfrm>
      </p:grpSpPr>
      <p:sp>
        <p:nvSpPr>
          <p:cNvPr id="866" name="Google Shape;866;g2a7056c627f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7" name="Google Shape;867;g2a7056c627f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
        <p:cNvGrpSpPr/>
        <p:nvPr/>
      </p:nvGrpSpPr>
      <p:grpSpPr>
        <a:xfrm>
          <a:off x="0" y="0"/>
          <a:ext cx="0" cy="0"/>
          <a:chOff x="0" y="0"/>
          <a:chExt cx="0" cy="0"/>
        </a:xfrm>
      </p:grpSpPr>
      <p:sp>
        <p:nvSpPr>
          <p:cNvPr id="871" name="Google Shape;871;g2a72427cd91_0_5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 name="Google Shape;872;g2a72427cd91_0_5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2a7056c627f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2a7056c627f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g2a72427cd91_0_5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2" name="Google Shape;882;g2a72427cd91_0_5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
        <p:cNvGrpSpPr/>
        <p:nvPr/>
      </p:nvGrpSpPr>
      <p:grpSpPr>
        <a:xfrm>
          <a:off x="0" y="0"/>
          <a:ext cx="0" cy="0"/>
          <a:chOff x="0" y="0"/>
          <a:chExt cx="0" cy="0"/>
        </a:xfrm>
      </p:grpSpPr>
      <p:sp>
        <p:nvSpPr>
          <p:cNvPr id="886" name="Google Shape;886;g2a72427cd91_0_5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 name="Google Shape;887;g2a72427cd91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29b7dd40d35_0_4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29b7dd40d35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9b7dd40d35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29b7dd40d35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9b7dd40d35_0_3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29b7dd40d35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29b7dd40d35_0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29b7dd40d35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9b7dd40d35_0_4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9b7dd40d35_0_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29b7dd40d3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29b7dd40d3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9b7dd40d35_0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29b7dd40d35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29b7dd40d35_0_3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29b7dd40d35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29b7dd40d35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29b7dd40d35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9b7dd40d35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29b7dd40d35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9b7dd40d35_0_2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9b7dd40d35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9b7dd40d35_0_2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9b7dd40d35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29b7dd40d35_0_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29b7dd40d35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9b7dd40d35_0_1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9b7dd40d35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b7dd40d35_0_1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b7dd40d35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29b7dd40d35_0_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29b7dd40d35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29b7dd40d35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9b7dd40d35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9b7dd40d35_0_2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29b7dd40d35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29bf9a6f1e3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29bf9a6f1e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9b7dd40d35_0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9b7dd40d35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29b7dd40d35_0_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29b7dd40d3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9bf9a6f1e3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9bf9a6f1e3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29b7dd40d35_0_2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29b7dd40d35_0_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29b7dd40d35_0_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29b7dd40d35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9b7dd40d35_0_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29b7dd40d3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29b7dd40d35_0_1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29b7dd40d35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29b7dd40d35_0_2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29b7dd40d35_0_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b7dd40d35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b7dd40d3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29b7dd40d35_0_1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29b7dd40d35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29b7dd40d35_0_2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29b7dd40d35_0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29b7dd40d35_0_2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29b7dd40d35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9b7dd40d35_0_2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9b7dd40d35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29b7dd40d35_0_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29b7dd40d35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29b7dd40d35_0_2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29b7dd40d35_0_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29b7dd40d35_0_2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29b7dd40d35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29b7dd40d35_0_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29b7dd40d35_0_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29b7dd40d35_0_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29b7dd40d35_0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29b7dd40d35_0_3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29b7dd40d35_0_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9b7dd40d35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9b7dd40d35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29b7dd40d35_0_3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29b7dd40d35_0_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9b7dd40d35_0_3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29b7dd40d35_0_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29b7dd40d35_0_3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29b7dd40d35_0_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29b7dd40d35_0_3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29b7dd40d35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29b7dd40d35_0_3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29b7dd40d35_0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29b7dd40d35_0_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29b7dd40d35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29b7dd40d35_0_3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29b7dd40d35_0_3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29b7dd40d35_0_3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29b7dd40d35_0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29b7dd40d35_0_3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29b7dd40d35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2a72427cd91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2a72427cd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29b7dd40d35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29b7dd40d35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2a72427cd91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2a72427cd91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2a72427cd91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2a72427cd91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2a72427cd91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2a72427cd91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a72427cd91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a72427cd9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2a72427cd91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2a72427cd91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2a72427cd91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2a72427cd91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2a72427cd91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2a72427cd91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2a72427cd91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2a72427cd91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2a72427cd91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2a72427cd91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2a72427cd91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2a72427cd9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9b7dd40d35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9b7dd40d35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2a72427cd91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2a72427cd91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a72427cd91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a72427cd91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2a72427cd91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2a72427cd91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2a72427cd91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2a72427cd9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2a72427cd91_0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2a72427cd91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2a72427cd91_0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2a72427cd91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2a72427cd91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2a72427cd91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2a72427cd91_0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2a72427cd91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2a72427cd91_0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2a72427cd91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2a72427cd91_0_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2a72427cd91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29bf9a6f1e3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29bf9a6f1e3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2a72427cd91_0_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2a72427cd91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2a72427cd91_0_1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2a72427cd91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2a72427cd91_0_1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2a72427cd91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g2a72427cd91_0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 name="Google Shape;503;g2a72427cd91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2a72427cd91_0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2a72427cd91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2a72427cd91_0_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2a72427cd91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2a72427cd91_0_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2a72427cd91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2a72427cd91_0_1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2a72427cd91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2a72427cd91_0_1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2a72427cd91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2a72427cd91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2a72427cd91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29b7dd40d35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29b7dd40d3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a72427cd91_0_1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a72427cd91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2a72427cd91_0_1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 name="Google Shape;545;g2a72427cd91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g2a72427cd91_0_1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 name="Google Shape;551;g2a72427cd91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2a72427cd91_0_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2a72427cd91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2a72427cd91_0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2a72427cd91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2a72427cd91_0_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 name="Google Shape;566;g2a72427cd91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g2a72427cd91_0_1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 name="Google Shape;571;g2a72427cd91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2a72427cd91_0_1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2a72427cd91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2a72427cd91_0_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2a72427cd9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2a72427cd91_0_1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 name="Google Shape;587;g2a72427cd91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00.xml"/><Relationship Id="rId1" Type="http://schemas.openxmlformats.org/officeDocument/2006/relationships/slideLayout" Target="../slideLayouts/slideLayout3.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3.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3" Type="http://schemas.openxmlformats.org/officeDocument/2006/relationships/hyperlink" Target="https://analyticstraininghub.com/" TargetMode="External"/><Relationship Id="rId2" Type="http://schemas.openxmlformats.org/officeDocument/2006/relationships/notesSlide" Target="../notesSlides/notesSlide105.xml"/><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3.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1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10.xml"/><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3.xml"/></Relationships>
</file>

<file path=ppt/slides/_rels/slide11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12.xml"/><Relationship Id="rId1" Type="http://schemas.openxmlformats.org/officeDocument/2006/relationships/slideLayout" Target="../slideLayouts/slideLayout3.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3.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3.xml"/></Relationships>
</file>

<file path=ppt/slides/_rels/slide115.xml.rels><?xml version="1.0" encoding="UTF-8" standalone="yes"?>
<Relationships xmlns="http://schemas.openxmlformats.org/package/2006/relationships"><Relationship Id="rId3" Type="http://schemas.openxmlformats.org/officeDocument/2006/relationships/hyperlink" Target="https://www.entrepreneur.com/article/239932?_ga=2.87091676.570695135.1655072031-773678709.1655072031" TargetMode="External"/><Relationship Id="rId2" Type="http://schemas.openxmlformats.org/officeDocument/2006/relationships/notesSlide" Target="../notesSlides/notesSlide115.xml"/><Relationship Id="rId1" Type="http://schemas.openxmlformats.org/officeDocument/2006/relationships/slideLayout" Target="../slideLayouts/slideLayout3.xml"/><Relationship Id="rId4" Type="http://schemas.openxmlformats.org/officeDocument/2006/relationships/image" Target="../media/image39.png"/></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3.xml"/></Relationships>
</file>

<file path=ppt/slides/_rels/slide11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17.xml"/><Relationship Id="rId1" Type="http://schemas.openxmlformats.org/officeDocument/2006/relationships/slideLayout" Target="../slideLayouts/slideLayout3.xml"/><Relationship Id="rId4" Type="http://schemas.openxmlformats.org/officeDocument/2006/relationships/image" Target="../media/image41.png"/></Relationships>
</file>

<file path=ppt/slides/_rels/slide11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18.xml"/><Relationship Id="rId1" Type="http://schemas.openxmlformats.org/officeDocument/2006/relationships/slideLayout" Target="../slideLayouts/slideLayout3.xml"/></Relationships>
</file>

<file path=ppt/slides/_rels/slide11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1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2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20.xml"/><Relationship Id="rId1" Type="http://schemas.openxmlformats.org/officeDocument/2006/relationships/slideLayout" Target="../slideLayouts/slideLayout3.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3.xml"/></Relationships>
</file>

<file path=ppt/slides/_rels/slide12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22.xml"/><Relationship Id="rId1" Type="http://schemas.openxmlformats.org/officeDocument/2006/relationships/slideLayout" Target="../slideLayouts/slideLayout3.xml"/></Relationships>
</file>

<file path=ppt/slides/_rels/slide12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23.xml"/><Relationship Id="rId1" Type="http://schemas.openxmlformats.org/officeDocument/2006/relationships/slideLayout" Target="../slideLayouts/slideLayout3.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3.xml"/></Relationships>
</file>

<file path=ppt/slides/_rels/slide12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25.xml"/><Relationship Id="rId1" Type="http://schemas.openxmlformats.org/officeDocument/2006/relationships/slideLayout" Target="../slideLayouts/slideLayout3.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3.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3.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3.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3.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3.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3.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3.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3.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3.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3.xml"/></Relationships>
</file>

<file path=ppt/slides/_rels/slide137.xml.rels><?xml version="1.0" encoding="UTF-8" standalone="yes"?>
<Relationships xmlns="http://schemas.openxmlformats.org/package/2006/relationships"><Relationship Id="rId3" Type="http://schemas.openxmlformats.org/officeDocument/2006/relationships/hyperlink" Target="https://ahaslides.com/features/" TargetMode="External"/><Relationship Id="rId2" Type="http://schemas.openxmlformats.org/officeDocument/2006/relationships/notesSlide" Target="../notesSlides/notesSlide137.xml"/><Relationship Id="rId1" Type="http://schemas.openxmlformats.org/officeDocument/2006/relationships/slideLayout" Target="../slideLayouts/slideLayout3.xml"/><Relationship Id="rId5" Type="http://schemas.openxmlformats.org/officeDocument/2006/relationships/hyperlink" Target="https://ahaslides.com/features/live-question-and-answer/" TargetMode="External"/><Relationship Id="rId4" Type="http://schemas.openxmlformats.org/officeDocument/2006/relationships/hyperlink" Target="https://ahaslides.com/features/live-word-cloud-generator/" TargetMode="External"/></Relationships>
</file>

<file path=ppt/slides/_rels/slide13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38.xml"/><Relationship Id="rId1" Type="http://schemas.openxmlformats.org/officeDocument/2006/relationships/slideLayout" Target="../slideLayouts/slideLayout3.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4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40.xml"/><Relationship Id="rId1" Type="http://schemas.openxmlformats.org/officeDocument/2006/relationships/slideLayout" Target="../slideLayouts/slideLayout3.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3.xml"/></Relationships>
</file>

<file path=ppt/slides/_rels/slide14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42.xml"/><Relationship Id="rId1" Type="http://schemas.openxmlformats.org/officeDocument/2006/relationships/slideLayout" Target="../slideLayouts/slideLayout3.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3.xml"/></Relationships>
</file>

<file path=ppt/slides/_rels/slide14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44.xml"/><Relationship Id="rId1" Type="http://schemas.openxmlformats.org/officeDocument/2006/relationships/slideLayout" Target="../slideLayouts/slideLayout3.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3.xml"/></Relationships>
</file>

<file path=ppt/slides/_rels/slide146.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46.xml"/><Relationship Id="rId1" Type="http://schemas.openxmlformats.org/officeDocument/2006/relationships/slideLayout" Target="../slideLayouts/slideLayout3.xml"/></Relationships>
</file>

<file path=ppt/slides/_rels/slide14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47.xml"/><Relationship Id="rId1" Type="http://schemas.openxmlformats.org/officeDocument/2006/relationships/slideLayout" Target="../slideLayouts/slideLayout3.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9.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1.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3" Type="http://schemas.openxmlformats.org/officeDocument/2006/relationships/hyperlink" Target="https://byjus.com/maths/mean-median-mode/" TargetMode="External"/><Relationship Id="rId2" Type="http://schemas.openxmlformats.org/officeDocument/2006/relationships/notesSlide" Target="../notesSlides/notesSlide61.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4.xml"/><Relationship Id="rId1" Type="http://schemas.openxmlformats.org/officeDocument/2006/relationships/slideLayout" Target="../slideLayouts/slideLayout3.xml"/><Relationship Id="rId4" Type="http://schemas.openxmlformats.org/officeDocument/2006/relationships/image" Target="../media/image29.png"/></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6.xml"/><Relationship Id="rId1" Type="http://schemas.openxmlformats.org/officeDocument/2006/relationships/slideLayout" Target="../slideLayouts/slideLayout3.xml"/><Relationship Id="rId4" Type="http://schemas.openxmlformats.org/officeDocument/2006/relationships/image" Target="../media/image31.png"/></Relationships>
</file>

<file path=ppt/slides/_rels/slide6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87.xml"/><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92.xml"/><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96.xml"/><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Unit 3</a:t>
            </a: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Data analysis, Interpretation and Reporting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pic>
        <p:nvPicPr>
          <p:cNvPr id="106" name="Google Shape;106;p22"/>
          <p:cNvPicPr preferRelativeResize="0"/>
          <p:nvPr/>
        </p:nvPicPr>
        <p:blipFill>
          <a:blip r:embed="rId3">
            <a:alphaModFix/>
          </a:blip>
          <a:stretch>
            <a:fillRect/>
          </a:stretch>
        </p:blipFill>
        <p:spPr>
          <a:xfrm>
            <a:off x="366713" y="1100325"/>
            <a:ext cx="8410575" cy="2800350"/>
          </a:xfrm>
          <a:prstGeom prst="rect">
            <a:avLst/>
          </a:prstGeom>
          <a:noFill/>
          <a:ln>
            <a:noFill/>
          </a:ln>
        </p:spPr>
      </p:pic>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pic>
        <p:nvPicPr>
          <p:cNvPr id="594" name="Google Shape;594;p113"/>
          <p:cNvPicPr preferRelativeResize="0"/>
          <p:nvPr/>
        </p:nvPicPr>
        <p:blipFill>
          <a:blip r:embed="rId3">
            <a:alphaModFix/>
          </a:blip>
          <a:stretch>
            <a:fillRect/>
          </a:stretch>
        </p:blipFill>
        <p:spPr>
          <a:xfrm>
            <a:off x="1295400" y="1281113"/>
            <a:ext cx="6553200" cy="2581275"/>
          </a:xfrm>
          <a:prstGeom prst="rect">
            <a:avLst/>
          </a:prstGeom>
          <a:noFill/>
          <a:ln>
            <a:noFill/>
          </a:ln>
        </p:spPr>
      </p:pic>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114"/>
          <p:cNvSpPr txBox="1">
            <a:spLocks noGrp="1"/>
          </p:cNvSpPr>
          <p:nvPr>
            <p:ph type="body" idx="1"/>
          </p:nvPr>
        </p:nvSpPr>
        <p:spPr>
          <a:xfrm>
            <a:off x="311700" y="670300"/>
            <a:ext cx="8520600" cy="3898500"/>
          </a:xfrm>
          <a:prstGeom prst="rect">
            <a:avLst/>
          </a:prstGeom>
        </p:spPr>
        <p:txBody>
          <a:bodyPr spcFirstLastPara="1" wrap="square" lIns="91425" tIns="91425" rIns="91425" bIns="91425" anchor="t" anchorCtr="0">
            <a:normAutofit fontScale="85000" lnSpcReduction="10000"/>
          </a:bodyPr>
          <a:lstStyle/>
          <a:p>
            <a:pPr marL="0" lvl="0" indent="0" algn="l" rtl="0">
              <a:spcBef>
                <a:spcPts val="0"/>
              </a:spcBef>
              <a:spcAft>
                <a:spcPts val="0"/>
              </a:spcAft>
              <a:buNone/>
            </a:pPr>
            <a:r>
              <a:rPr lang="en" u="sng"/>
              <a:t>Step 1:</a:t>
            </a:r>
            <a:r>
              <a:rPr lang="en"/>
              <a:t> The mode is most likely to fall in the the class intervals 30-34 as that has the highest frequencies (7). Thus this is our modal class and the lower limit of the same (L) will be 29.5. </a:t>
            </a:r>
            <a:endParaRPr/>
          </a:p>
          <a:p>
            <a:pPr marL="0" lvl="0" indent="0" algn="l" rtl="0">
              <a:spcBef>
                <a:spcPts val="1200"/>
              </a:spcBef>
              <a:spcAft>
                <a:spcPts val="0"/>
              </a:spcAft>
              <a:buNone/>
            </a:pPr>
            <a:r>
              <a:rPr lang="en" u="sng"/>
              <a:t>Step 2: </a:t>
            </a:r>
            <a:r>
              <a:rPr lang="en"/>
              <a:t>The class interval (i) for this example is 5. </a:t>
            </a:r>
            <a:endParaRPr/>
          </a:p>
          <a:p>
            <a:pPr marL="0" lvl="0" indent="0" algn="l" rtl="0">
              <a:spcBef>
                <a:spcPts val="1200"/>
              </a:spcBef>
              <a:spcAft>
                <a:spcPts val="0"/>
              </a:spcAft>
              <a:buNone/>
            </a:pPr>
            <a:r>
              <a:rPr lang="en" u="sng"/>
              <a:t>Step 3:</a:t>
            </a:r>
            <a:r>
              <a:rPr lang="en"/>
              <a:t> Compute d</a:t>
            </a:r>
            <a:r>
              <a:rPr lang="en" baseline="-25000"/>
              <a:t>1</a:t>
            </a:r>
            <a:r>
              <a:rPr lang="en"/>
              <a:t>, that is, difference between frequencies of modal class and class interval below it and d</a:t>
            </a:r>
            <a:r>
              <a:rPr lang="en" baseline="-25000"/>
              <a:t>2</a:t>
            </a:r>
            <a:r>
              <a:rPr lang="en"/>
              <a:t>, that is, difference between frequencies of modal class and class interval below it. </a:t>
            </a:r>
            <a:endParaRPr/>
          </a:p>
          <a:p>
            <a:pPr marL="0" lvl="0" indent="0" algn="l" rtl="0">
              <a:spcBef>
                <a:spcPts val="1200"/>
              </a:spcBef>
              <a:spcAft>
                <a:spcPts val="0"/>
              </a:spcAft>
              <a:buNone/>
            </a:pPr>
            <a:r>
              <a:rPr lang="en"/>
              <a:t>d</a:t>
            </a:r>
            <a:r>
              <a:rPr lang="en" baseline="-25000"/>
              <a:t>1</a:t>
            </a:r>
            <a:r>
              <a:rPr lang="en"/>
              <a:t> =f</a:t>
            </a:r>
            <a:r>
              <a:rPr lang="en" baseline="-25000"/>
              <a:t>m</a:t>
            </a:r>
            <a:r>
              <a:rPr lang="en"/>
              <a:t> - f</a:t>
            </a:r>
            <a:r>
              <a:rPr lang="en" baseline="-25000"/>
              <a:t>m-1</a:t>
            </a:r>
            <a:r>
              <a:rPr lang="en"/>
              <a:t> </a:t>
            </a:r>
            <a:endParaRPr/>
          </a:p>
          <a:p>
            <a:pPr marL="0" lvl="0" indent="0" algn="l" rtl="0">
              <a:spcBef>
                <a:spcPts val="1200"/>
              </a:spcBef>
              <a:spcAft>
                <a:spcPts val="0"/>
              </a:spcAft>
              <a:buNone/>
            </a:pPr>
            <a:r>
              <a:rPr lang="en"/>
              <a:t>d</a:t>
            </a:r>
            <a:r>
              <a:rPr lang="en" baseline="-25000"/>
              <a:t>2</a:t>
            </a:r>
            <a:r>
              <a:rPr lang="en"/>
              <a:t> = f</a:t>
            </a:r>
            <a:r>
              <a:rPr lang="en" baseline="-25000"/>
              <a:t>m </a:t>
            </a:r>
            <a:r>
              <a:rPr lang="en"/>
              <a:t>- f</a:t>
            </a:r>
            <a:r>
              <a:rPr lang="en" baseline="-25000"/>
              <a:t>m+1 </a:t>
            </a:r>
            <a:endParaRPr baseline="-25000"/>
          </a:p>
          <a:p>
            <a:pPr marL="0" lvl="0" indent="0" algn="l" rtl="0">
              <a:spcBef>
                <a:spcPts val="1200"/>
              </a:spcBef>
              <a:spcAft>
                <a:spcPts val="0"/>
              </a:spcAft>
              <a:buNone/>
            </a:pPr>
            <a:r>
              <a:rPr lang="en"/>
              <a:t>Where, fm = the frequency of the modal class (7 in case of our example).</a:t>
            </a:r>
            <a:endParaRPr/>
          </a:p>
          <a:p>
            <a:pPr marL="0" lvl="0" indent="0" algn="l" rtl="0">
              <a:spcBef>
                <a:spcPts val="1200"/>
              </a:spcBef>
              <a:spcAft>
                <a:spcPts val="1200"/>
              </a:spcAft>
              <a:buNone/>
            </a:pPr>
            <a:r>
              <a:rPr lang="en"/>
              <a:t> fm-1 = the frequency of the class interval below the modal class (5 in case of our example). fm+1 = the frequency of the class interval above the modal class (5 in case of our example). Thus, d</a:t>
            </a:r>
            <a:r>
              <a:rPr lang="en" baseline="-25000"/>
              <a:t>1</a:t>
            </a:r>
            <a:r>
              <a:rPr lang="en"/>
              <a:t>= 7-5 = 2 and d</a:t>
            </a:r>
            <a:r>
              <a:rPr lang="en" baseline="-25000"/>
              <a:t>2</a:t>
            </a:r>
            <a:r>
              <a:rPr lang="en"/>
              <a:t>= 7-5 = 2 in case of our example. </a:t>
            </a:r>
            <a:endParaRPr/>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p1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a:t>Step 4: Now let us compute mode with the help of the formula </a:t>
            </a:r>
            <a:endParaRPr/>
          </a:p>
          <a:p>
            <a:pPr marL="0" lvl="0" indent="0" algn="l" rtl="0">
              <a:spcBef>
                <a:spcPts val="1200"/>
              </a:spcBef>
              <a:spcAft>
                <a:spcPts val="0"/>
              </a:spcAft>
              <a:buNone/>
            </a:pPr>
            <a:r>
              <a:rPr lang="en"/>
              <a:t>M</a:t>
            </a:r>
            <a:r>
              <a:rPr lang="en" baseline="-25000"/>
              <a:t>o</a:t>
            </a:r>
            <a:r>
              <a:rPr lang="en"/>
              <a:t>= L + [d</a:t>
            </a:r>
            <a:r>
              <a:rPr lang="en" baseline="-25000"/>
              <a:t>1</a:t>
            </a:r>
            <a:r>
              <a:rPr lang="en"/>
              <a:t>/ d</a:t>
            </a:r>
            <a:r>
              <a:rPr lang="en" baseline="-25000"/>
              <a:t>1 </a:t>
            </a:r>
            <a:r>
              <a:rPr lang="en"/>
              <a:t>+d</a:t>
            </a:r>
            <a:r>
              <a:rPr lang="en" baseline="-25000"/>
              <a:t>2</a:t>
            </a:r>
            <a:r>
              <a:rPr lang="en"/>
              <a:t>] x i </a:t>
            </a:r>
            <a:endParaRPr/>
          </a:p>
          <a:p>
            <a:pPr marL="0" lvl="0" indent="0" algn="l" rtl="0">
              <a:spcBef>
                <a:spcPts val="1200"/>
              </a:spcBef>
              <a:spcAft>
                <a:spcPts val="0"/>
              </a:spcAft>
              <a:buNone/>
            </a:pPr>
            <a:r>
              <a:rPr lang="en"/>
              <a:t>M</a:t>
            </a:r>
            <a:r>
              <a:rPr lang="en" baseline="-25000"/>
              <a:t>o</a:t>
            </a:r>
            <a:r>
              <a:rPr lang="en"/>
              <a:t>= 29.5 +[2/2+2]x 5 </a:t>
            </a:r>
            <a:endParaRPr/>
          </a:p>
          <a:p>
            <a:pPr marL="0" lvl="0" indent="0" algn="l" rtl="0">
              <a:spcBef>
                <a:spcPts val="1200"/>
              </a:spcBef>
              <a:spcAft>
                <a:spcPts val="0"/>
              </a:spcAft>
              <a:buNone/>
            </a:pPr>
            <a:r>
              <a:rPr lang="en"/>
              <a:t>= 29.5 +2/4 x 5 </a:t>
            </a:r>
            <a:endParaRPr/>
          </a:p>
          <a:p>
            <a:pPr marL="0" lvl="0" indent="0" algn="l" rtl="0">
              <a:spcBef>
                <a:spcPts val="1200"/>
              </a:spcBef>
              <a:spcAft>
                <a:spcPts val="0"/>
              </a:spcAft>
              <a:buNone/>
            </a:pPr>
            <a:r>
              <a:rPr lang="en"/>
              <a:t>= 29.5 +10 /4 </a:t>
            </a:r>
            <a:endParaRPr/>
          </a:p>
          <a:p>
            <a:pPr marL="0" lvl="0" indent="0" algn="l" rtl="0">
              <a:spcBef>
                <a:spcPts val="1200"/>
              </a:spcBef>
              <a:spcAft>
                <a:spcPts val="0"/>
              </a:spcAft>
              <a:buNone/>
            </a:pPr>
            <a:r>
              <a:rPr lang="en"/>
              <a:t>= 29.5 + 2.5 </a:t>
            </a:r>
            <a:endParaRPr/>
          </a:p>
          <a:p>
            <a:pPr marL="0" lvl="0" indent="0" algn="l" rtl="0">
              <a:spcBef>
                <a:spcPts val="1200"/>
              </a:spcBef>
              <a:spcAft>
                <a:spcPts val="0"/>
              </a:spcAft>
              <a:buNone/>
            </a:pPr>
            <a:r>
              <a:rPr lang="en"/>
              <a:t>= 32 </a:t>
            </a:r>
            <a:endParaRPr/>
          </a:p>
          <a:p>
            <a:pPr marL="0" lvl="0" indent="0" algn="l" rtl="0">
              <a:spcBef>
                <a:spcPts val="1200"/>
              </a:spcBef>
              <a:spcAft>
                <a:spcPts val="1200"/>
              </a:spcAft>
              <a:buClr>
                <a:schemeClr val="dk1"/>
              </a:buClr>
              <a:buSzPts val="1100"/>
              <a:buFont typeface="Arial"/>
              <a:buNone/>
            </a:pPr>
            <a:r>
              <a:rPr lang="en"/>
              <a:t>Thus, the mode obtained is 32.</a:t>
            </a:r>
            <a:endParaRP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sp>
        <p:nvSpPr>
          <p:cNvPr id="650" name="Google Shape;650;p1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 presentation</a:t>
            </a:r>
            <a:endParaRPr/>
          </a:p>
        </p:txBody>
      </p:sp>
      <p:sp>
        <p:nvSpPr>
          <p:cNvPr id="651" name="Google Shape;651;p1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23850" algn="just" rtl="0">
              <a:spcBef>
                <a:spcPts val="0"/>
              </a:spcBef>
              <a:spcAft>
                <a:spcPts val="0"/>
              </a:spcAft>
              <a:buClr>
                <a:srgbClr val="2D2D2D"/>
              </a:buClr>
              <a:buSzPts val="1500"/>
              <a:buChar char="●"/>
            </a:pPr>
            <a:r>
              <a:rPr lang="en" sz="1500">
                <a:solidFill>
                  <a:srgbClr val="2D2D2D"/>
                </a:solidFill>
              </a:rPr>
              <a:t>Analysing, presenting and using data to make decisions is an essential function for professionals in a variety of industries. </a:t>
            </a:r>
            <a:endParaRPr sz="1500">
              <a:solidFill>
                <a:srgbClr val="2D2D2D"/>
              </a:solidFill>
            </a:endParaRPr>
          </a:p>
          <a:p>
            <a:pPr marL="457200" lvl="0" indent="-323850" algn="just" rtl="0">
              <a:spcBef>
                <a:spcPts val="0"/>
              </a:spcBef>
              <a:spcAft>
                <a:spcPts val="0"/>
              </a:spcAft>
              <a:buClr>
                <a:srgbClr val="2D2D2D"/>
              </a:buClr>
              <a:buSzPts val="1500"/>
              <a:buChar char="●"/>
            </a:pPr>
            <a:r>
              <a:rPr lang="en" sz="1500">
                <a:solidFill>
                  <a:srgbClr val="2D2D2D"/>
                </a:solidFill>
              </a:rPr>
              <a:t>The ability to organise and share data increases the impact of your research, spreads awareness and can motivate others to take desired actions. </a:t>
            </a:r>
            <a:endParaRPr sz="1500">
              <a:solidFill>
                <a:srgbClr val="2D2D2D"/>
              </a:solidFill>
            </a:endParaRPr>
          </a:p>
          <a:p>
            <a:pPr marL="457200" lvl="0" indent="-323850" algn="just" rtl="0">
              <a:spcBef>
                <a:spcPts val="0"/>
              </a:spcBef>
              <a:spcAft>
                <a:spcPts val="0"/>
              </a:spcAft>
              <a:buClr>
                <a:srgbClr val="2D2D2D"/>
              </a:buClr>
              <a:buSzPts val="1500"/>
              <a:buChar char="●"/>
            </a:pPr>
            <a:r>
              <a:rPr lang="en" sz="1500">
                <a:solidFill>
                  <a:srgbClr val="2D2D2D"/>
                </a:solidFill>
              </a:rPr>
              <a:t>Learning what data presentation is and how you can use it may help you improve your communication skills and make your research more effective. </a:t>
            </a:r>
            <a:endParaRPr sz="2100"/>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sp>
        <p:nvSpPr>
          <p:cNvPr id="656" name="Google Shape;656;p124"/>
          <p:cNvSpPr txBox="1">
            <a:spLocks noGrp="1"/>
          </p:cNvSpPr>
          <p:nvPr>
            <p:ph type="body" idx="1"/>
          </p:nvPr>
        </p:nvSpPr>
        <p:spPr>
          <a:xfrm>
            <a:off x="311700" y="591300"/>
            <a:ext cx="8520600" cy="3977700"/>
          </a:xfrm>
          <a:prstGeom prst="rect">
            <a:avLst/>
          </a:prstGeom>
        </p:spPr>
        <p:txBody>
          <a:bodyPr spcFirstLastPara="1" wrap="square" lIns="91425" tIns="91425" rIns="91425" bIns="91425" anchor="t" anchorCtr="0">
            <a:normAutofit/>
          </a:bodyPr>
          <a:lstStyle/>
          <a:p>
            <a:pPr marL="457200" lvl="0" indent="-323850" algn="just" rtl="0">
              <a:spcBef>
                <a:spcPts val="1300"/>
              </a:spcBef>
              <a:spcAft>
                <a:spcPts val="0"/>
              </a:spcAft>
              <a:buClr>
                <a:schemeClr val="dk1"/>
              </a:buClr>
              <a:buSzPts val="1500"/>
              <a:buFont typeface="Roboto"/>
              <a:buChar char="●"/>
            </a:pPr>
            <a:r>
              <a:rPr lang="en" sz="1500" b="1">
                <a:solidFill>
                  <a:schemeClr val="dk1"/>
                </a:solidFill>
                <a:highlight>
                  <a:srgbClr val="FFFFFF"/>
                </a:highlight>
                <a:latin typeface="Roboto"/>
                <a:ea typeface="Roboto"/>
                <a:cs typeface="Roboto"/>
                <a:sym typeface="Roboto"/>
              </a:rPr>
              <a:t>Data Analysis</a:t>
            </a:r>
            <a:r>
              <a:rPr lang="en" sz="1500">
                <a:solidFill>
                  <a:schemeClr val="dk1"/>
                </a:solidFill>
                <a:highlight>
                  <a:srgbClr val="FFFFFF"/>
                </a:highlight>
                <a:latin typeface="Roboto"/>
                <a:ea typeface="Roboto"/>
                <a:cs typeface="Roboto"/>
                <a:sym typeface="Roboto"/>
              </a:rPr>
              <a:t> and </a:t>
            </a:r>
            <a:r>
              <a:rPr lang="en" sz="1500" b="1">
                <a:solidFill>
                  <a:schemeClr val="dk1"/>
                </a:solidFill>
                <a:highlight>
                  <a:srgbClr val="FFFFFF"/>
                </a:highlight>
                <a:latin typeface="Roboto"/>
                <a:ea typeface="Roboto"/>
                <a:cs typeface="Roboto"/>
                <a:sym typeface="Roboto"/>
              </a:rPr>
              <a:t>Data Presentation</a:t>
            </a:r>
            <a:r>
              <a:rPr lang="en" sz="1500">
                <a:solidFill>
                  <a:schemeClr val="dk1"/>
                </a:solidFill>
                <a:highlight>
                  <a:srgbClr val="FFFFFF"/>
                </a:highlight>
                <a:latin typeface="Roboto"/>
                <a:ea typeface="Roboto"/>
                <a:cs typeface="Roboto"/>
                <a:sym typeface="Roboto"/>
              </a:rPr>
              <a:t> have a practical implementation in every possible field. It can range from academic studies, commercial, industrial and marketing activities to professional practices.</a:t>
            </a:r>
            <a:endParaRPr sz="1500">
              <a:solidFill>
                <a:schemeClr val="dk1"/>
              </a:solidFill>
              <a:highlight>
                <a:srgbClr val="FFFFFF"/>
              </a:highlight>
              <a:latin typeface="Roboto"/>
              <a:ea typeface="Roboto"/>
              <a:cs typeface="Roboto"/>
              <a:sym typeface="Roboto"/>
            </a:endParaRPr>
          </a:p>
          <a:p>
            <a:pPr marL="457200" lvl="0" indent="-323850" algn="just" rtl="0">
              <a:spcBef>
                <a:spcPts val="0"/>
              </a:spcBef>
              <a:spcAft>
                <a:spcPts val="0"/>
              </a:spcAft>
              <a:buClr>
                <a:schemeClr val="dk1"/>
              </a:buClr>
              <a:buSzPts val="1500"/>
              <a:buFont typeface="Roboto"/>
              <a:buChar char="●"/>
            </a:pPr>
            <a:r>
              <a:rPr lang="en" sz="1500">
                <a:solidFill>
                  <a:schemeClr val="dk1"/>
                </a:solidFill>
                <a:highlight>
                  <a:srgbClr val="FFFFFF"/>
                </a:highlight>
                <a:latin typeface="Roboto"/>
                <a:ea typeface="Roboto"/>
                <a:cs typeface="Roboto"/>
                <a:sym typeface="Roboto"/>
              </a:rPr>
              <a:t>In its raw form, data can be extremely complicated to decipher and in order to extract meaningful insights from the data, data analysis is an important step towards breaking down data into understandable charts or graphs.</a:t>
            </a:r>
            <a:endParaRPr sz="1500">
              <a:solidFill>
                <a:schemeClr val="dk1"/>
              </a:solidFill>
              <a:highlight>
                <a:srgbClr val="FFFFFF"/>
              </a:highlight>
              <a:latin typeface="Roboto"/>
              <a:ea typeface="Roboto"/>
              <a:cs typeface="Roboto"/>
              <a:sym typeface="Roboto"/>
            </a:endParaRPr>
          </a:p>
          <a:p>
            <a:pPr marL="0" lvl="0" indent="0" algn="just" rtl="0">
              <a:spcBef>
                <a:spcPts val="1300"/>
              </a:spcBef>
              <a:spcAft>
                <a:spcPts val="1300"/>
              </a:spcAft>
              <a:buNone/>
            </a:pPr>
            <a:endParaRPr sz="1500"/>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1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23850" algn="just" rtl="0">
              <a:spcBef>
                <a:spcPts val="1300"/>
              </a:spcBef>
              <a:spcAft>
                <a:spcPts val="0"/>
              </a:spcAft>
              <a:buClr>
                <a:schemeClr val="dk1"/>
              </a:buClr>
              <a:buSzPts val="1500"/>
              <a:buFont typeface="Roboto"/>
              <a:buChar char="●"/>
            </a:pPr>
            <a:r>
              <a:rPr lang="en" sz="1500" b="1">
                <a:solidFill>
                  <a:schemeClr val="dk1"/>
                </a:solidFill>
                <a:highlight>
                  <a:schemeClr val="lt1"/>
                </a:highlight>
                <a:uFill>
                  <a:noFill/>
                </a:uFill>
                <a:latin typeface="Roboto"/>
                <a:ea typeface="Roboto"/>
                <a:cs typeface="Roboto"/>
                <a:sym typeface="Roboto"/>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Data analysis tools</a:t>
            </a:r>
            <a:r>
              <a:rPr lang="en" sz="1500">
                <a:solidFill>
                  <a:schemeClr val="dk1"/>
                </a:solidFill>
                <a:highlight>
                  <a:schemeClr val="lt1"/>
                </a:highlight>
                <a:latin typeface="Roboto"/>
                <a:ea typeface="Roboto"/>
                <a:cs typeface="Roboto"/>
                <a:sym typeface="Roboto"/>
              </a:rPr>
              <a:t> used for analyzing the raw data which must be processed further to support N number of applications.</a:t>
            </a:r>
            <a:endParaRPr sz="1500">
              <a:solidFill>
                <a:schemeClr val="dk1"/>
              </a:solidFill>
              <a:highlight>
                <a:schemeClr val="lt1"/>
              </a:highlight>
              <a:latin typeface="Roboto"/>
              <a:ea typeface="Roboto"/>
              <a:cs typeface="Roboto"/>
              <a:sym typeface="Roboto"/>
            </a:endParaRPr>
          </a:p>
          <a:p>
            <a:pPr marL="457200" lvl="0" indent="-323850" algn="just" rtl="0">
              <a:spcBef>
                <a:spcPts val="0"/>
              </a:spcBef>
              <a:spcAft>
                <a:spcPts val="0"/>
              </a:spcAft>
              <a:buClr>
                <a:schemeClr val="dk1"/>
              </a:buClr>
              <a:buSzPts val="1500"/>
              <a:buFont typeface="Roboto"/>
              <a:buChar char="●"/>
            </a:pPr>
            <a:r>
              <a:rPr lang="en" sz="1500">
                <a:solidFill>
                  <a:schemeClr val="dk1"/>
                </a:solidFill>
                <a:highlight>
                  <a:schemeClr val="lt1"/>
                </a:highlight>
                <a:latin typeface="Roboto"/>
                <a:ea typeface="Roboto"/>
                <a:cs typeface="Roboto"/>
                <a:sym typeface="Roboto"/>
              </a:rPr>
              <a:t>Therefore, the processes or analyzing data usually helps in the interpretation of raw data and extract the useful content out of it. The transformed raw data assists in obtaining useful information.</a:t>
            </a:r>
            <a:endParaRPr sz="1500">
              <a:solidFill>
                <a:schemeClr val="dk1"/>
              </a:solidFill>
              <a:highlight>
                <a:schemeClr val="lt1"/>
              </a:highlight>
              <a:latin typeface="Roboto"/>
              <a:ea typeface="Roboto"/>
              <a:cs typeface="Roboto"/>
              <a:sym typeface="Roboto"/>
            </a:endParaRPr>
          </a:p>
          <a:p>
            <a:pPr marL="457200" lvl="0" indent="-323850" algn="just" rtl="0">
              <a:spcBef>
                <a:spcPts val="0"/>
              </a:spcBef>
              <a:spcAft>
                <a:spcPts val="0"/>
              </a:spcAft>
              <a:buClr>
                <a:srgbClr val="6AA84F"/>
              </a:buClr>
              <a:buSzPts val="1500"/>
              <a:buFont typeface="Roboto"/>
              <a:buChar char="●"/>
            </a:pPr>
            <a:r>
              <a:rPr lang="en" sz="1500">
                <a:solidFill>
                  <a:srgbClr val="6AA84F"/>
                </a:solidFill>
                <a:highlight>
                  <a:schemeClr val="lt1"/>
                </a:highlight>
                <a:latin typeface="Roboto"/>
                <a:ea typeface="Roboto"/>
                <a:cs typeface="Roboto"/>
                <a:sym typeface="Roboto"/>
              </a:rPr>
              <a:t>Once the required information is obtained from the data, the next step would be to present the data in a graphical presentation.</a:t>
            </a:r>
            <a:endParaRPr sz="1500">
              <a:solidFill>
                <a:srgbClr val="6AA84F"/>
              </a:solidFill>
              <a:highlight>
                <a:schemeClr val="lt1"/>
              </a:highlight>
              <a:latin typeface="Roboto"/>
              <a:ea typeface="Roboto"/>
              <a:cs typeface="Roboto"/>
              <a:sym typeface="Roboto"/>
            </a:endParaRPr>
          </a:p>
          <a:p>
            <a:pPr marL="457200" lvl="0" indent="-323850" algn="just" rtl="0">
              <a:spcBef>
                <a:spcPts val="0"/>
              </a:spcBef>
              <a:spcAft>
                <a:spcPts val="0"/>
              </a:spcAft>
              <a:buClr>
                <a:schemeClr val="dk1"/>
              </a:buClr>
              <a:buSzPts val="1500"/>
              <a:buFont typeface="Roboto"/>
              <a:buChar char="●"/>
            </a:pPr>
            <a:r>
              <a:rPr lang="en" sz="1500">
                <a:solidFill>
                  <a:schemeClr val="dk1"/>
                </a:solidFill>
                <a:highlight>
                  <a:schemeClr val="lt1"/>
                </a:highlight>
                <a:latin typeface="Roboto"/>
                <a:ea typeface="Roboto"/>
                <a:cs typeface="Roboto"/>
                <a:sym typeface="Roboto"/>
              </a:rPr>
              <a:t>The presentation is the key to success. Once the information is obtained the user transforms the data into a pictorial Presentation so as to be able to acquire a better response and outcome.</a:t>
            </a:r>
            <a:endParaRPr sz="1500"/>
          </a:p>
          <a:p>
            <a:pPr marL="0" lvl="0" indent="0" algn="l" rtl="0">
              <a:spcBef>
                <a:spcPts val="1300"/>
              </a:spcBef>
              <a:spcAft>
                <a:spcPts val="1200"/>
              </a:spcAft>
              <a:buNone/>
            </a:pPr>
            <a:endParaRP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126"/>
          <p:cNvSpPr txBox="1">
            <a:spLocks noGrp="1"/>
          </p:cNvSpPr>
          <p:nvPr>
            <p:ph type="body" idx="1"/>
          </p:nvPr>
        </p:nvSpPr>
        <p:spPr>
          <a:xfrm>
            <a:off x="311700" y="349075"/>
            <a:ext cx="8520600" cy="4219800"/>
          </a:xfrm>
          <a:prstGeom prst="rect">
            <a:avLst/>
          </a:prstGeom>
        </p:spPr>
        <p:txBody>
          <a:bodyPr spcFirstLastPara="1" wrap="square" lIns="91425" tIns="91425" rIns="91425" bIns="91425" anchor="t" anchorCtr="0">
            <a:normAutofit/>
          </a:bodyPr>
          <a:lstStyle/>
          <a:p>
            <a:pPr marL="139700" marR="139700" lvl="0" indent="0" algn="l" rtl="0">
              <a:spcBef>
                <a:spcPts val="0"/>
              </a:spcBef>
              <a:spcAft>
                <a:spcPts val="0"/>
              </a:spcAft>
              <a:buClr>
                <a:schemeClr val="dk1"/>
              </a:buClr>
              <a:buSzPts val="1100"/>
              <a:buFont typeface="Arial"/>
              <a:buNone/>
            </a:pPr>
            <a:r>
              <a:rPr lang="en" sz="1350">
                <a:solidFill>
                  <a:srgbClr val="555555"/>
                </a:solidFill>
                <a:highlight>
                  <a:srgbClr val="FFFFFF"/>
                </a:highlight>
              </a:rPr>
              <a:t>Good data presentation helps…</a:t>
            </a:r>
            <a:endParaRPr sz="1350">
              <a:solidFill>
                <a:srgbClr val="555555"/>
              </a:solidFill>
              <a:highlight>
                <a:srgbClr val="FFFFFF"/>
              </a:highlight>
            </a:endParaRPr>
          </a:p>
          <a:p>
            <a:pPr marL="596900" marR="139700" lvl="0" indent="-314325" algn="l" rtl="0">
              <a:spcBef>
                <a:spcPts val="1800"/>
              </a:spcBef>
              <a:spcAft>
                <a:spcPts val="0"/>
              </a:spcAft>
              <a:buClr>
                <a:srgbClr val="555555"/>
              </a:buClr>
              <a:buSzPts val="1350"/>
              <a:buChar char="●"/>
            </a:pPr>
            <a:r>
              <a:rPr lang="en" sz="1350" b="1">
                <a:solidFill>
                  <a:srgbClr val="555555"/>
                </a:solidFill>
                <a:highlight>
                  <a:srgbClr val="FFFFFF"/>
                </a:highlight>
              </a:rPr>
              <a:t>Make informed decisions</a:t>
            </a:r>
            <a:r>
              <a:rPr lang="en" sz="1350">
                <a:solidFill>
                  <a:srgbClr val="555555"/>
                </a:solidFill>
                <a:highlight>
                  <a:srgbClr val="FFFFFF"/>
                </a:highlight>
              </a:rPr>
              <a:t> and </a:t>
            </a:r>
            <a:r>
              <a:rPr lang="en" sz="1350" b="1">
                <a:solidFill>
                  <a:srgbClr val="555555"/>
                </a:solidFill>
                <a:highlight>
                  <a:srgbClr val="FFFFFF"/>
                </a:highlight>
              </a:rPr>
              <a:t>arrive at positive outcomes</a:t>
            </a:r>
            <a:r>
              <a:rPr lang="en" sz="1350">
                <a:solidFill>
                  <a:srgbClr val="555555"/>
                </a:solidFill>
                <a:highlight>
                  <a:srgbClr val="FFFFFF"/>
                </a:highlight>
              </a:rPr>
              <a:t>. If you see the sales of your product steadily increase throughout the years, it’s best to keep milking it or start turning it into a bunch of spin-offs (shoutout to Star Wars).</a:t>
            </a:r>
            <a:endParaRPr sz="1350">
              <a:solidFill>
                <a:srgbClr val="555555"/>
              </a:solidFill>
              <a:highlight>
                <a:srgbClr val="FFFFFF"/>
              </a:highlight>
            </a:endParaRPr>
          </a:p>
          <a:p>
            <a:pPr marL="596900" marR="139700" lvl="0" indent="-314325" algn="l" rtl="0">
              <a:spcBef>
                <a:spcPts val="0"/>
              </a:spcBef>
              <a:spcAft>
                <a:spcPts val="0"/>
              </a:spcAft>
              <a:buClr>
                <a:srgbClr val="555555"/>
              </a:buClr>
              <a:buSzPts val="1350"/>
              <a:buChar char="●"/>
            </a:pPr>
            <a:r>
              <a:rPr lang="en" sz="1350" b="1">
                <a:solidFill>
                  <a:srgbClr val="555555"/>
                </a:solidFill>
                <a:highlight>
                  <a:srgbClr val="FFFFFF"/>
                </a:highlight>
              </a:rPr>
              <a:t>Reduce the time spent processing data</a:t>
            </a:r>
            <a:r>
              <a:rPr lang="en" sz="1350">
                <a:solidFill>
                  <a:srgbClr val="555555"/>
                </a:solidFill>
                <a:highlight>
                  <a:srgbClr val="FFFFFF"/>
                </a:highlight>
              </a:rPr>
              <a:t>. Humans can digest information graphically 60,000 times faster than in the form of text. Grant them the power of skimming through a decade of data in minutes with some extra spicy graphs and charts.</a:t>
            </a:r>
            <a:endParaRPr sz="1350">
              <a:solidFill>
                <a:srgbClr val="555555"/>
              </a:solidFill>
              <a:highlight>
                <a:srgbClr val="FFFFFF"/>
              </a:highlight>
            </a:endParaRPr>
          </a:p>
          <a:p>
            <a:pPr marL="596900" marR="139700" lvl="0" indent="-314325" algn="l" rtl="0">
              <a:spcBef>
                <a:spcPts val="0"/>
              </a:spcBef>
              <a:spcAft>
                <a:spcPts val="0"/>
              </a:spcAft>
              <a:buClr>
                <a:srgbClr val="555555"/>
              </a:buClr>
              <a:buSzPts val="1350"/>
              <a:buChar char="●"/>
            </a:pPr>
            <a:r>
              <a:rPr lang="en" sz="1350" b="1">
                <a:solidFill>
                  <a:srgbClr val="555555"/>
                </a:solidFill>
                <a:highlight>
                  <a:srgbClr val="FFFFFF"/>
                </a:highlight>
              </a:rPr>
              <a:t>Communicate the results clearly</a:t>
            </a:r>
            <a:r>
              <a:rPr lang="en" sz="1350">
                <a:solidFill>
                  <a:srgbClr val="555555"/>
                </a:solidFill>
                <a:highlight>
                  <a:srgbClr val="FFFFFF"/>
                </a:highlight>
              </a:rPr>
              <a:t>. Data does not lie. They’re based on factual evidence and therefore if anyone keeps whining that you might be wrong, slap them with some hard data to keep their mouths shut.</a:t>
            </a:r>
            <a:endParaRPr sz="1350">
              <a:solidFill>
                <a:srgbClr val="555555"/>
              </a:solidFill>
              <a:highlight>
                <a:srgbClr val="FFFFFF"/>
              </a:highlight>
            </a:endParaRPr>
          </a:p>
          <a:p>
            <a:pPr marL="596900" marR="139700" lvl="0" indent="-314325" algn="l" rtl="0">
              <a:spcBef>
                <a:spcPts val="0"/>
              </a:spcBef>
              <a:spcAft>
                <a:spcPts val="0"/>
              </a:spcAft>
              <a:buClr>
                <a:srgbClr val="555555"/>
              </a:buClr>
              <a:buSzPts val="1350"/>
              <a:buChar char="●"/>
            </a:pPr>
            <a:r>
              <a:rPr lang="en" sz="1350" b="1">
                <a:solidFill>
                  <a:srgbClr val="555555"/>
                </a:solidFill>
                <a:highlight>
                  <a:srgbClr val="FFFFFF"/>
                </a:highlight>
              </a:rPr>
              <a:t>Add to or expand the current research</a:t>
            </a:r>
            <a:r>
              <a:rPr lang="en" sz="1350">
                <a:solidFill>
                  <a:srgbClr val="555555"/>
                </a:solidFill>
                <a:highlight>
                  <a:srgbClr val="FFFFFF"/>
                </a:highlight>
              </a:rPr>
              <a:t>. You can see what areas need improvement, as well as what details often go unnoticed while surfing through those little lines, dots or icons that appear on the data board</a:t>
            </a:r>
            <a:endParaRPr sz="1350">
              <a:solidFill>
                <a:srgbClr val="555555"/>
              </a:solidFill>
              <a:highlight>
                <a:srgbClr val="FFFFFF"/>
              </a:highlight>
            </a:endParaRPr>
          </a:p>
          <a:p>
            <a:pPr marL="0" lvl="0" indent="0" algn="l" rtl="0">
              <a:spcBef>
                <a:spcPts val="1800"/>
              </a:spcBef>
              <a:spcAft>
                <a:spcPts val="1200"/>
              </a:spcAft>
              <a:buNone/>
            </a:pPr>
            <a:endParaRPr b="1"/>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Shape 670"/>
        <p:cNvGrpSpPr/>
        <p:nvPr/>
      </p:nvGrpSpPr>
      <p:grpSpPr>
        <a:xfrm>
          <a:off x="0" y="0"/>
          <a:ext cx="0" cy="0"/>
          <a:chOff x="0" y="0"/>
          <a:chExt cx="0" cy="0"/>
        </a:xfrm>
      </p:grpSpPr>
      <p:sp>
        <p:nvSpPr>
          <p:cNvPr id="671" name="Google Shape;671;p127"/>
          <p:cNvSpPr txBox="1">
            <a:spLocks noGrp="1"/>
          </p:cNvSpPr>
          <p:nvPr>
            <p:ph type="body" idx="1"/>
          </p:nvPr>
        </p:nvSpPr>
        <p:spPr>
          <a:xfrm>
            <a:off x="311700" y="341950"/>
            <a:ext cx="8520600" cy="4227000"/>
          </a:xfrm>
          <a:prstGeom prst="rect">
            <a:avLst/>
          </a:prstGeom>
        </p:spPr>
        <p:txBody>
          <a:bodyPr spcFirstLastPara="1" wrap="square" lIns="91425" tIns="91425" rIns="91425" bIns="91425" anchor="t" anchorCtr="0">
            <a:normAutofit fontScale="62500" lnSpcReduction="20000"/>
          </a:bodyPr>
          <a:lstStyle/>
          <a:p>
            <a:pPr marL="0" lvl="0" indent="0" algn="just" rtl="0">
              <a:lnSpc>
                <a:spcPct val="115000"/>
              </a:lnSpc>
              <a:spcBef>
                <a:spcPts val="1000"/>
              </a:spcBef>
              <a:spcAft>
                <a:spcPts val="0"/>
              </a:spcAft>
              <a:buClr>
                <a:schemeClr val="dk1"/>
              </a:buClr>
              <a:buSzPct val="50197"/>
              <a:buFont typeface="Arial"/>
              <a:buNone/>
            </a:pPr>
            <a:r>
              <a:rPr lang="en" sz="2191">
                <a:solidFill>
                  <a:schemeClr val="dk1"/>
                </a:solidFill>
                <a:highlight>
                  <a:srgbClr val="FFFFFF"/>
                </a:highlight>
              </a:rPr>
              <a:t>Data can be presented in a variety of formats, including:</a:t>
            </a:r>
            <a:endParaRPr sz="2191">
              <a:solidFill>
                <a:schemeClr val="dk1"/>
              </a:solidFill>
              <a:highlight>
                <a:srgbClr val="FFFFFF"/>
              </a:highlight>
            </a:endParaRPr>
          </a:p>
          <a:p>
            <a:pPr marL="0" lvl="0" indent="0" algn="just" rtl="0">
              <a:lnSpc>
                <a:spcPct val="115000"/>
              </a:lnSpc>
              <a:spcBef>
                <a:spcPts val="1000"/>
              </a:spcBef>
              <a:spcAft>
                <a:spcPts val="0"/>
              </a:spcAft>
              <a:buNone/>
            </a:pPr>
            <a:r>
              <a:rPr lang="en" sz="2191" b="1">
                <a:solidFill>
                  <a:srgbClr val="6AA84F"/>
                </a:solidFill>
                <a:highlight>
                  <a:srgbClr val="FFFFFF"/>
                </a:highlight>
              </a:rPr>
              <a:t>Tables</a:t>
            </a:r>
            <a:r>
              <a:rPr lang="en" sz="2191">
                <a:solidFill>
                  <a:srgbClr val="6AA84F"/>
                </a:solidFill>
                <a:highlight>
                  <a:srgbClr val="FFFFFF"/>
                </a:highlight>
              </a:rPr>
              <a:t>: </a:t>
            </a:r>
            <a:r>
              <a:rPr lang="en" sz="2191">
                <a:solidFill>
                  <a:schemeClr val="dk1"/>
                </a:solidFill>
                <a:highlight>
                  <a:srgbClr val="FFFFFF"/>
                </a:highlight>
              </a:rPr>
              <a:t>Tables are a simple and effective way to present data. They allow for precise values to be displayed and are especially useful when the audience needs to know exact figures.</a:t>
            </a:r>
            <a:endParaRPr sz="2191">
              <a:solidFill>
                <a:schemeClr val="dk1"/>
              </a:solidFill>
              <a:highlight>
                <a:srgbClr val="FFFFFF"/>
              </a:highlight>
            </a:endParaRPr>
          </a:p>
          <a:p>
            <a:pPr marL="0" lvl="0" indent="0" algn="just" rtl="0">
              <a:lnSpc>
                <a:spcPct val="115000"/>
              </a:lnSpc>
              <a:spcBef>
                <a:spcPts val="1000"/>
              </a:spcBef>
              <a:spcAft>
                <a:spcPts val="0"/>
              </a:spcAft>
              <a:buNone/>
            </a:pPr>
            <a:r>
              <a:rPr lang="en" sz="2191" b="1">
                <a:solidFill>
                  <a:srgbClr val="6AA84F"/>
                </a:solidFill>
                <a:highlight>
                  <a:srgbClr val="FFFFFF"/>
                </a:highlight>
              </a:rPr>
              <a:t>Graphs and Charts</a:t>
            </a:r>
            <a:r>
              <a:rPr lang="en" sz="2191">
                <a:solidFill>
                  <a:srgbClr val="6AA84F"/>
                </a:solidFill>
                <a:highlight>
                  <a:srgbClr val="FFFFFF"/>
                </a:highlight>
              </a:rPr>
              <a:t>: </a:t>
            </a:r>
            <a:r>
              <a:rPr lang="en" sz="2191">
                <a:solidFill>
                  <a:schemeClr val="dk1"/>
                </a:solidFill>
                <a:highlight>
                  <a:srgbClr val="FFFFFF"/>
                </a:highlight>
              </a:rPr>
              <a:t>Graphs and charts are often used when it’s helpful to visualize trends, comparisons, or relationships in the data. This includes bar graphs, line graphs, pie charts, scatter plots, and more.</a:t>
            </a:r>
            <a:endParaRPr sz="2191">
              <a:solidFill>
                <a:schemeClr val="dk1"/>
              </a:solidFill>
              <a:highlight>
                <a:srgbClr val="FFFFFF"/>
              </a:highlight>
            </a:endParaRPr>
          </a:p>
          <a:p>
            <a:pPr marL="0" lvl="0" indent="0" algn="just" rtl="0">
              <a:lnSpc>
                <a:spcPct val="115000"/>
              </a:lnSpc>
              <a:spcBef>
                <a:spcPts val="1000"/>
              </a:spcBef>
              <a:spcAft>
                <a:spcPts val="0"/>
              </a:spcAft>
              <a:buNone/>
            </a:pPr>
            <a:r>
              <a:rPr lang="en" sz="2191" b="1">
                <a:solidFill>
                  <a:srgbClr val="6AA84F"/>
                </a:solidFill>
                <a:highlight>
                  <a:srgbClr val="FFFFFF"/>
                </a:highlight>
              </a:rPr>
              <a:t>Maps</a:t>
            </a:r>
            <a:r>
              <a:rPr lang="en" sz="2191">
                <a:solidFill>
                  <a:srgbClr val="6AA84F"/>
                </a:solidFill>
                <a:highlight>
                  <a:srgbClr val="FFFFFF"/>
                </a:highlight>
              </a:rPr>
              <a:t>:</a:t>
            </a:r>
            <a:r>
              <a:rPr lang="en" sz="2191">
                <a:solidFill>
                  <a:schemeClr val="dk1"/>
                </a:solidFill>
                <a:highlight>
                  <a:srgbClr val="FFFFFF"/>
                </a:highlight>
              </a:rPr>
              <a:t> For data with a geographical component, maps can be an effective way to present data. Heat maps, choropleth maps, and geographic information system (GIS) maps are all common types of data maps.</a:t>
            </a:r>
            <a:endParaRPr sz="2191">
              <a:solidFill>
                <a:schemeClr val="dk1"/>
              </a:solidFill>
              <a:highlight>
                <a:srgbClr val="FFFFFF"/>
              </a:highlight>
            </a:endParaRPr>
          </a:p>
          <a:p>
            <a:pPr marL="0" lvl="0" indent="0" algn="just" rtl="0">
              <a:lnSpc>
                <a:spcPct val="115000"/>
              </a:lnSpc>
              <a:spcBef>
                <a:spcPts val="1000"/>
              </a:spcBef>
              <a:spcAft>
                <a:spcPts val="0"/>
              </a:spcAft>
              <a:buNone/>
            </a:pPr>
            <a:r>
              <a:rPr lang="en" sz="2191" b="1">
                <a:solidFill>
                  <a:srgbClr val="6AA84F"/>
                </a:solidFill>
                <a:highlight>
                  <a:srgbClr val="FFFFFF"/>
                </a:highlight>
              </a:rPr>
              <a:t>Infographics</a:t>
            </a:r>
            <a:r>
              <a:rPr lang="en" sz="2191">
                <a:solidFill>
                  <a:srgbClr val="6AA84F"/>
                </a:solidFill>
                <a:highlight>
                  <a:srgbClr val="FFFFFF"/>
                </a:highlight>
              </a:rPr>
              <a:t>:</a:t>
            </a:r>
            <a:r>
              <a:rPr lang="en" sz="2191">
                <a:solidFill>
                  <a:schemeClr val="dk1"/>
                </a:solidFill>
                <a:highlight>
                  <a:srgbClr val="FFFFFF"/>
                </a:highlight>
              </a:rPr>
              <a:t> Infographics combine graphics and text to present data in a visually engaging way. They are often used to present a narrative or to illustrate complex concepts or relationships.</a:t>
            </a:r>
            <a:endParaRPr sz="2191">
              <a:solidFill>
                <a:schemeClr val="dk1"/>
              </a:solidFill>
              <a:highlight>
                <a:srgbClr val="FFFFFF"/>
              </a:highlight>
            </a:endParaRPr>
          </a:p>
          <a:p>
            <a:pPr marL="0" lvl="0" indent="0" algn="just" rtl="0">
              <a:lnSpc>
                <a:spcPct val="115000"/>
              </a:lnSpc>
              <a:spcBef>
                <a:spcPts val="1000"/>
              </a:spcBef>
              <a:spcAft>
                <a:spcPts val="0"/>
              </a:spcAft>
              <a:buNone/>
            </a:pPr>
            <a:r>
              <a:rPr lang="en" sz="2191" b="1">
                <a:solidFill>
                  <a:srgbClr val="6AA84F"/>
                </a:solidFill>
                <a:highlight>
                  <a:srgbClr val="FFFFFF"/>
                </a:highlight>
              </a:rPr>
              <a:t>Dashboards</a:t>
            </a:r>
            <a:r>
              <a:rPr lang="en" sz="2191">
                <a:solidFill>
                  <a:srgbClr val="6AA84F"/>
                </a:solidFill>
                <a:highlight>
                  <a:srgbClr val="FFFFFF"/>
                </a:highlight>
              </a:rPr>
              <a:t>: </a:t>
            </a:r>
            <a:r>
              <a:rPr lang="en" sz="2191">
                <a:solidFill>
                  <a:schemeClr val="dk1"/>
                </a:solidFill>
                <a:highlight>
                  <a:srgbClr val="FFFFFF"/>
                </a:highlight>
              </a:rPr>
              <a:t>Dashboards present key data points or metrics in a way that can be quickly understood. They are often interactive, allowing the user to drill down into the data or view different aspects of the data.</a:t>
            </a:r>
            <a:endParaRPr sz="2191">
              <a:solidFill>
                <a:schemeClr val="dk1"/>
              </a:solidFill>
              <a:highlight>
                <a:srgbClr val="FFFFFF"/>
              </a:highlight>
            </a:endParaRPr>
          </a:p>
          <a:p>
            <a:pPr marL="0" lvl="0" indent="0" algn="just" rtl="0">
              <a:lnSpc>
                <a:spcPct val="115000"/>
              </a:lnSpc>
              <a:spcBef>
                <a:spcPts val="1000"/>
              </a:spcBef>
              <a:spcAft>
                <a:spcPts val="0"/>
              </a:spcAft>
              <a:buNone/>
            </a:pPr>
            <a:r>
              <a:rPr lang="en" sz="2191" b="1">
                <a:solidFill>
                  <a:srgbClr val="6AA84F"/>
                </a:solidFill>
                <a:highlight>
                  <a:srgbClr val="FFFFFF"/>
                </a:highlight>
              </a:rPr>
              <a:t>Reports</a:t>
            </a:r>
            <a:r>
              <a:rPr lang="en" sz="2191">
                <a:solidFill>
                  <a:srgbClr val="6AA84F"/>
                </a:solidFill>
                <a:highlight>
                  <a:srgbClr val="FFFFFF"/>
                </a:highlight>
              </a:rPr>
              <a:t>:</a:t>
            </a:r>
            <a:r>
              <a:rPr lang="en" sz="2191">
                <a:solidFill>
                  <a:schemeClr val="dk1"/>
                </a:solidFill>
                <a:highlight>
                  <a:srgbClr val="FFFFFF"/>
                </a:highlight>
              </a:rPr>
              <a:t> Written reports often include a combination of text, tables, and figures to present data. They typically provide a more detailed and comprehensive presentation of the data than other formats.</a:t>
            </a:r>
            <a:endParaRPr sz="2191">
              <a:solidFill>
                <a:schemeClr val="dk1"/>
              </a:solidFill>
              <a:highlight>
                <a:srgbClr val="FFFFFF"/>
              </a:highlight>
            </a:endParaRPr>
          </a:p>
          <a:p>
            <a:pPr marL="0" lvl="0" indent="0" algn="l" rtl="0">
              <a:spcBef>
                <a:spcPts val="1000"/>
              </a:spcBef>
              <a:spcAft>
                <a:spcPts val="1200"/>
              </a:spcAft>
              <a:buNone/>
            </a:pPr>
            <a:endParaRPr/>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Shape 675"/>
        <p:cNvGrpSpPr/>
        <p:nvPr/>
      </p:nvGrpSpPr>
      <p:grpSpPr>
        <a:xfrm>
          <a:off x="0" y="0"/>
          <a:ext cx="0" cy="0"/>
          <a:chOff x="0" y="0"/>
          <a:chExt cx="0" cy="0"/>
        </a:xfrm>
      </p:grpSpPr>
      <p:sp>
        <p:nvSpPr>
          <p:cNvPr id="676" name="Google Shape;676;p128"/>
          <p:cNvSpPr txBox="1">
            <a:spLocks noGrp="1"/>
          </p:cNvSpPr>
          <p:nvPr>
            <p:ph type="title"/>
          </p:nvPr>
        </p:nvSpPr>
        <p:spPr>
          <a:xfrm>
            <a:off x="1451525" y="1727350"/>
            <a:ext cx="6555900" cy="572700"/>
          </a:xfrm>
          <a:prstGeom prst="rect">
            <a:avLst/>
          </a:prstGeom>
        </p:spPr>
        <p:txBody>
          <a:bodyPr spcFirstLastPara="1" wrap="square" lIns="91425" tIns="91425" rIns="91425" bIns="91425" anchor="t" anchorCtr="0">
            <a:normAutofit fontScale="90000"/>
          </a:bodyPr>
          <a:lstStyle/>
          <a:p>
            <a:pPr marL="0" lvl="0" indent="0" algn="l" rtl="0">
              <a:lnSpc>
                <a:spcPct val="125000"/>
              </a:lnSpc>
              <a:spcBef>
                <a:spcPts val="1800"/>
              </a:spcBef>
              <a:spcAft>
                <a:spcPts val="0"/>
              </a:spcAft>
              <a:buClr>
                <a:schemeClr val="dk1"/>
              </a:buClr>
              <a:buSzPct val="44394"/>
              <a:buFont typeface="Arial"/>
              <a:buNone/>
            </a:pPr>
            <a:r>
              <a:rPr lang="en" sz="2477" b="1">
                <a:solidFill>
                  <a:srgbClr val="2D2D2D"/>
                </a:solidFill>
              </a:rPr>
              <a:t>Types Of Data Presentation</a:t>
            </a:r>
            <a:endParaRPr sz="3577"/>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Shape 680"/>
        <p:cNvGrpSpPr/>
        <p:nvPr/>
      </p:nvGrpSpPr>
      <p:grpSpPr>
        <a:xfrm>
          <a:off x="0" y="0"/>
          <a:ext cx="0" cy="0"/>
          <a:chOff x="0" y="0"/>
          <a:chExt cx="0" cy="0"/>
        </a:xfrm>
      </p:grpSpPr>
      <p:sp>
        <p:nvSpPr>
          <p:cNvPr id="681" name="Google Shape;681;p1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25000"/>
              </a:lnSpc>
              <a:spcBef>
                <a:spcPts val="1800"/>
              </a:spcBef>
              <a:spcAft>
                <a:spcPts val="0"/>
              </a:spcAft>
              <a:buClr>
                <a:schemeClr val="dk1"/>
              </a:buClr>
              <a:buSzPct val="64705"/>
              <a:buFont typeface="Arial"/>
              <a:buNone/>
            </a:pPr>
            <a:endParaRPr sz="1700" b="1">
              <a:solidFill>
                <a:srgbClr val="2D2D2D"/>
              </a:solidFill>
            </a:endParaRPr>
          </a:p>
          <a:p>
            <a:pPr marL="0" lvl="0" indent="0" algn="l" rtl="0">
              <a:spcBef>
                <a:spcPts val="0"/>
              </a:spcBef>
              <a:spcAft>
                <a:spcPts val="0"/>
              </a:spcAft>
              <a:buNone/>
            </a:pPr>
            <a:endParaRPr/>
          </a:p>
        </p:txBody>
      </p:sp>
      <p:sp>
        <p:nvSpPr>
          <p:cNvPr id="682" name="Google Shape;682;p129"/>
          <p:cNvSpPr txBox="1">
            <a:spLocks noGrp="1"/>
          </p:cNvSpPr>
          <p:nvPr>
            <p:ph type="body" idx="1"/>
          </p:nvPr>
        </p:nvSpPr>
        <p:spPr>
          <a:xfrm>
            <a:off x="311700" y="577050"/>
            <a:ext cx="8520600" cy="3991800"/>
          </a:xfrm>
          <a:prstGeom prst="rect">
            <a:avLst/>
          </a:prstGeom>
        </p:spPr>
        <p:txBody>
          <a:bodyPr spcFirstLastPara="1" wrap="square" lIns="91425" tIns="91425" rIns="91425" bIns="91425" anchor="t" anchorCtr="0">
            <a:normAutofit lnSpcReduction="10000"/>
          </a:bodyPr>
          <a:lstStyle/>
          <a:p>
            <a:pPr marL="0" lvl="0" indent="0" algn="just" rtl="0">
              <a:lnSpc>
                <a:spcPct val="125000"/>
              </a:lnSpc>
              <a:spcBef>
                <a:spcPts val="1400"/>
              </a:spcBef>
              <a:spcAft>
                <a:spcPts val="0"/>
              </a:spcAft>
              <a:buClr>
                <a:schemeClr val="dk1"/>
              </a:buClr>
              <a:buSzPts val="1100"/>
              <a:buFont typeface="Arial"/>
              <a:buNone/>
            </a:pPr>
            <a:r>
              <a:rPr lang="en" b="1">
                <a:solidFill>
                  <a:srgbClr val="2D2D2D"/>
                </a:solidFill>
              </a:rPr>
              <a:t>Textual</a:t>
            </a:r>
            <a:endParaRPr b="1">
              <a:solidFill>
                <a:srgbClr val="2D2D2D"/>
              </a:solidFill>
            </a:endParaRPr>
          </a:p>
          <a:p>
            <a:pPr marL="457200" lvl="0" indent="-323850" algn="just" rtl="0">
              <a:lnSpc>
                <a:spcPct val="150000"/>
              </a:lnSpc>
              <a:spcBef>
                <a:spcPts val="900"/>
              </a:spcBef>
              <a:spcAft>
                <a:spcPts val="0"/>
              </a:spcAft>
              <a:buClr>
                <a:srgbClr val="2D2D2D"/>
              </a:buClr>
              <a:buSzPts val="1500"/>
              <a:buChar char="●"/>
            </a:pPr>
            <a:r>
              <a:rPr lang="en" sz="1500">
                <a:solidFill>
                  <a:srgbClr val="2D2D2D"/>
                </a:solidFill>
              </a:rPr>
              <a:t>When presenting data in this way, you use </a:t>
            </a:r>
            <a:r>
              <a:rPr lang="en" sz="1500">
                <a:solidFill>
                  <a:srgbClr val="6AA84F"/>
                </a:solidFill>
              </a:rPr>
              <a:t>words to describe</a:t>
            </a:r>
            <a:r>
              <a:rPr lang="en" sz="1500">
                <a:solidFill>
                  <a:srgbClr val="2D2D2D"/>
                </a:solidFill>
              </a:rPr>
              <a:t> the relationship between information. </a:t>
            </a:r>
            <a:endParaRPr sz="1500">
              <a:solidFill>
                <a:srgbClr val="2D2D2D"/>
              </a:solidFill>
            </a:endParaRPr>
          </a:p>
          <a:p>
            <a:pPr marL="457200" lvl="0" indent="-323850" algn="just" rtl="0">
              <a:lnSpc>
                <a:spcPct val="150000"/>
              </a:lnSpc>
              <a:spcBef>
                <a:spcPts val="0"/>
              </a:spcBef>
              <a:spcAft>
                <a:spcPts val="0"/>
              </a:spcAft>
              <a:buClr>
                <a:srgbClr val="2D2D2D"/>
              </a:buClr>
              <a:buSzPts val="1500"/>
              <a:buChar char="●"/>
            </a:pPr>
            <a:r>
              <a:rPr lang="en" sz="1500">
                <a:solidFill>
                  <a:srgbClr val="2D2D2D"/>
                </a:solidFill>
              </a:rPr>
              <a:t>Textual presentation enables researchers to share</a:t>
            </a:r>
            <a:r>
              <a:rPr lang="en" sz="1500">
                <a:solidFill>
                  <a:srgbClr val="6AA84F"/>
                </a:solidFill>
              </a:rPr>
              <a:t> information that cannot display on a graph</a:t>
            </a:r>
            <a:r>
              <a:rPr lang="en" sz="1500">
                <a:solidFill>
                  <a:srgbClr val="2D2D2D"/>
                </a:solidFill>
              </a:rPr>
              <a:t>. An example of data you may present textually is findings in a study. </a:t>
            </a:r>
            <a:endParaRPr sz="1500">
              <a:solidFill>
                <a:srgbClr val="2D2D2D"/>
              </a:solidFill>
            </a:endParaRPr>
          </a:p>
          <a:p>
            <a:pPr marL="457200" lvl="0" indent="-323850" algn="just" rtl="0">
              <a:lnSpc>
                <a:spcPct val="150000"/>
              </a:lnSpc>
              <a:spcBef>
                <a:spcPts val="0"/>
              </a:spcBef>
              <a:spcAft>
                <a:spcPts val="0"/>
              </a:spcAft>
              <a:buClr>
                <a:srgbClr val="2D2D2D"/>
              </a:buClr>
              <a:buSzPts val="1500"/>
              <a:buChar char="●"/>
            </a:pPr>
            <a:r>
              <a:rPr lang="en" sz="1500">
                <a:solidFill>
                  <a:srgbClr val="2D2D2D"/>
                </a:solidFill>
              </a:rPr>
              <a:t>When a researcher wants to provide additional context or explanation in their presentation, they may choose this format because, in text, information may appear more clear.</a:t>
            </a:r>
            <a:endParaRPr sz="1500">
              <a:solidFill>
                <a:srgbClr val="2D2D2D"/>
              </a:solidFill>
            </a:endParaRPr>
          </a:p>
          <a:p>
            <a:pPr marL="457200" lvl="0" indent="-323850" algn="just" rtl="0">
              <a:lnSpc>
                <a:spcPct val="150000"/>
              </a:lnSpc>
              <a:spcBef>
                <a:spcPts val="0"/>
              </a:spcBef>
              <a:spcAft>
                <a:spcPts val="0"/>
              </a:spcAft>
              <a:buClr>
                <a:srgbClr val="2D2D2D"/>
              </a:buClr>
              <a:buSzPts val="1500"/>
              <a:buChar char="●"/>
            </a:pPr>
            <a:r>
              <a:rPr lang="en" sz="1500">
                <a:solidFill>
                  <a:srgbClr val="2D2D2D"/>
                </a:solidFill>
              </a:rPr>
              <a:t>Textual presentation is common for sharing research and presenting new ideas. It only includes</a:t>
            </a:r>
            <a:r>
              <a:rPr lang="en" sz="1500">
                <a:solidFill>
                  <a:srgbClr val="6AA84F"/>
                </a:solidFill>
              </a:rPr>
              <a:t> paragraphs and words, rather than tables or graphs </a:t>
            </a:r>
            <a:r>
              <a:rPr lang="en" sz="1500">
                <a:solidFill>
                  <a:srgbClr val="2D2D2D"/>
                </a:solidFill>
              </a:rPr>
              <a:t>to show data.</a:t>
            </a:r>
            <a:endParaRPr sz="1500">
              <a:solidFill>
                <a:srgbClr val="2D2D2D"/>
              </a:solidFill>
            </a:endParaRPr>
          </a:p>
          <a:p>
            <a:pPr marL="457200" lvl="0" indent="-323850" algn="l" rtl="0">
              <a:spcBef>
                <a:spcPts val="0"/>
              </a:spcBef>
              <a:spcAft>
                <a:spcPts val="0"/>
              </a:spcAft>
              <a:buClr>
                <a:srgbClr val="2D2D2D"/>
              </a:buClr>
              <a:buSzPts val="1500"/>
              <a:buChar char="●"/>
            </a:pPr>
            <a:r>
              <a:rPr lang="en" sz="1500">
                <a:solidFill>
                  <a:srgbClr val="000000"/>
                </a:solidFill>
                <a:highlight>
                  <a:schemeClr val="lt1"/>
                </a:highlight>
              </a:rPr>
              <a:t>When presenting data as text, all you do is write your findings down in </a:t>
            </a:r>
            <a:r>
              <a:rPr lang="en" sz="1500">
                <a:solidFill>
                  <a:srgbClr val="6AA84F"/>
                </a:solidFill>
                <a:highlight>
                  <a:schemeClr val="lt1"/>
                </a:highlight>
              </a:rPr>
              <a:t>paragraphs and bullet points,</a:t>
            </a:r>
            <a:r>
              <a:rPr lang="en" sz="1500">
                <a:solidFill>
                  <a:srgbClr val="000000"/>
                </a:solidFill>
                <a:highlight>
                  <a:schemeClr val="lt1"/>
                </a:highlight>
              </a:rPr>
              <a:t> and that’s it.</a:t>
            </a:r>
            <a:r>
              <a:rPr lang="en" sz="1500">
                <a:solidFill>
                  <a:srgbClr val="555555"/>
                </a:solidFill>
                <a:highlight>
                  <a:schemeClr val="lt1"/>
                </a:highlight>
              </a:rPr>
              <a:t> </a:t>
            </a:r>
            <a:endParaRPr sz="1500">
              <a:solidFill>
                <a:srgbClr val="2D2D2D"/>
              </a:solidFill>
            </a:endParaRPr>
          </a:p>
          <a:p>
            <a:pPr marL="0" lvl="0" indent="0" algn="l" rtl="0">
              <a:spcBef>
                <a:spcPts val="1200"/>
              </a:spcBef>
              <a:spcAft>
                <a:spcPts val="1200"/>
              </a:spcAft>
              <a:buNone/>
            </a:pPr>
            <a:endParaRPr sz="20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3"/>
          <p:cNvSpPr txBox="1">
            <a:spLocks noGrp="1"/>
          </p:cNvSpPr>
          <p:nvPr>
            <p:ph type="title"/>
          </p:nvPr>
        </p:nvSpPr>
        <p:spPr>
          <a:xfrm>
            <a:off x="311700" y="1582800"/>
            <a:ext cx="8520600" cy="572700"/>
          </a:xfrm>
          <a:prstGeom prst="rect">
            <a:avLst/>
          </a:prstGeom>
        </p:spPr>
        <p:txBody>
          <a:bodyPr spcFirstLastPara="1" wrap="square" lIns="91425" tIns="91425" rIns="91425" bIns="91425" anchor="t" anchorCtr="0">
            <a:normAutofit fontScale="90000"/>
          </a:bodyPr>
          <a:lstStyle/>
          <a:p>
            <a:pPr marL="0" lvl="0" indent="0" algn="ctr" rtl="0">
              <a:lnSpc>
                <a:spcPct val="115000"/>
              </a:lnSpc>
              <a:spcBef>
                <a:spcPts val="1800"/>
              </a:spcBef>
              <a:spcAft>
                <a:spcPts val="400"/>
              </a:spcAft>
              <a:buClr>
                <a:schemeClr val="dk1"/>
              </a:buClr>
              <a:buSzPct val="46478"/>
              <a:buFont typeface="Arial"/>
              <a:buNone/>
            </a:pPr>
            <a:r>
              <a:rPr lang="en" sz="2366" b="1"/>
              <a:t>Probability sampling </a:t>
            </a:r>
            <a:endParaRPr sz="3466"/>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pic>
        <p:nvPicPr>
          <p:cNvPr id="687" name="Google Shape;687;p130"/>
          <p:cNvPicPr preferRelativeResize="0"/>
          <p:nvPr/>
        </p:nvPicPr>
        <p:blipFill>
          <a:blip r:embed="rId3">
            <a:alphaModFix/>
          </a:blip>
          <a:stretch>
            <a:fillRect/>
          </a:stretch>
        </p:blipFill>
        <p:spPr>
          <a:xfrm>
            <a:off x="440900" y="1097288"/>
            <a:ext cx="8515350" cy="2143125"/>
          </a:xfrm>
          <a:prstGeom prst="rect">
            <a:avLst/>
          </a:prstGeom>
          <a:noFill/>
          <a:ln>
            <a:noFill/>
          </a:ln>
          <a:effectLst>
            <a:outerShdw blurRad="57150" dist="95250" dir="5400000" algn="bl" rotWithShape="0">
              <a:srgbClr val="85200C">
                <a:alpha val="50000"/>
              </a:srgbClr>
            </a:outerShdw>
          </a:effectLst>
        </p:spPr>
      </p:pic>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Shape 691"/>
        <p:cNvGrpSpPr/>
        <p:nvPr/>
      </p:nvGrpSpPr>
      <p:grpSpPr>
        <a:xfrm>
          <a:off x="0" y="0"/>
          <a:ext cx="0" cy="0"/>
          <a:chOff x="0" y="0"/>
          <a:chExt cx="0" cy="0"/>
        </a:xfrm>
      </p:grpSpPr>
      <p:sp>
        <p:nvSpPr>
          <p:cNvPr id="692" name="Google Shape;692;p131"/>
          <p:cNvSpPr txBox="1">
            <a:spLocks noGrp="1"/>
          </p:cNvSpPr>
          <p:nvPr>
            <p:ph type="body" idx="1"/>
          </p:nvPr>
        </p:nvSpPr>
        <p:spPr>
          <a:xfrm>
            <a:off x="311700" y="463050"/>
            <a:ext cx="8520600" cy="4105800"/>
          </a:xfrm>
          <a:prstGeom prst="rect">
            <a:avLst/>
          </a:prstGeom>
        </p:spPr>
        <p:txBody>
          <a:bodyPr spcFirstLastPara="1" wrap="square" lIns="91425" tIns="91425" rIns="91425" bIns="91425" anchor="t" anchorCtr="0">
            <a:normAutofit lnSpcReduction="20000"/>
          </a:bodyPr>
          <a:lstStyle/>
          <a:p>
            <a:pPr marL="0" lvl="0" indent="0" algn="just" rtl="0">
              <a:lnSpc>
                <a:spcPct val="125000"/>
              </a:lnSpc>
              <a:spcBef>
                <a:spcPts val="1400"/>
              </a:spcBef>
              <a:spcAft>
                <a:spcPts val="0"/>
              </a:spcAft>
              <a:buClr>
                <a:schemeClr val="dk1"/>
              </a:buClr>
              <a:buSzPts val="1100"/>
              <a:buFont typeface="Arial"/>
              <a:buNone/>
            </a:pPr>
            <a:r>
              <a:rPr lang="en" sz="2008" b="1">
                <a:solidFill>
                  <a:srgbClr val="2D2D2D"/>
                </a:solidFill>
              </a:rPr>
              <a:t>Tabular</a:t>
            </a:r>
            <a:endParaRPr sz="2008" b="1">
              <a:solidFill>
                <a:srgbClr val="2D2D2D"/>
              </a:solidFill>
            </a:endParaRPr>
          </a:p>
          <a:p>
            <a:pPr marL="457200" lvl="0" indent="-342900" algn="just" rtl="0">
              <a:lnSpc>
                <a:spcPct val="150000"/>
              </a:lnSpc>
              <a:spcBef>
                <a:spcPts val="900"/>
              </a:spcBef>
              <a:spcAft>
                <a:spcPts val="0"/>
              </a:spcAft>
              <a:buSzPts val="1800"/>
              <a:buChar char="●"/>
            </a:pPr>
            <a:r>
              <a:rPr lang="en">
                <a:solidFill>
                  <a:srgbClr val="2D2D2D"/>
                </a:solidFill>
              </a:rPr>
              <a:t>Tabular presentation is using a table to share large amounts of information. When using this method, you </a:t>
            </a:r>
            <a:r>
              <a:rPr lang="en">
                <a:solidFill>
                  <a:srgbClr val="6AA84F"/>
                </a:solidFill>
              </a:rPr>
              <a:t>organise data in rows and columns </a:t>
            </a:r>
            <a:r>
              <a:rPr lang="en">
                <a:solidFill>
                  <a:srgbClr val="2D2D2D"/>
                </a:solidFill>
              </a:rPr>
              <a:t>according to the characteristics of the data. </a:t>
            </a:r>
            <a:endParaRPr>
              <a:solidFill>
                <a:srgbClr val="2D2D2D"/>
              </a:solidFill>
            </a:endParaRPr>
          </a:p>
          <a:p>
            <a:pPr marL="457200" lvl="0" indent="-342900" algn="just" rtl="0">
              <a:lnSpc>
                <a:spcPct val="150000"/>
              </a:lnSpc>
              <a:spcBef>
                <a:spcPts val="0"/>
              </a:spcBef>
              <a:spcAft>
                <a:spcPts val="0"/>
              </a:spcAft>
              <a:buSzPts val="1800"/>
              <a:buChar char="●"/>
            </a:pPr>
            <a:r>
              <a:rPr lang="en">
                <a:solidFill>
                  <a:srgbClr val="2D2D2D"/>
                </a:solidFill>
              </a:rPr>
              <a:t>Tabular presentation is useful in comparing data, and it helps visualise information. </a:t>
            </a:r>
            <a:endParaRPr>
              <a:solidFill>
                <a:srgbClr val="2D2D2D"/>
              </a:solidFill>
            </a:endParaRPr>
          </a:p>
          <a:p>
            <a:pPr marL="457200" lvl="0" indent="-342900" algn="just" rtl="0">
              <a:lnSpc>
                <a:spcPct val="150000"/>
              </a:lnSpc>
              <a:spcBef>
                <a:spcPts val="0"/>
              </a:spcBef>
              <a:spcAft>
                <a:spcPts val="0"/>
              </a:spcAft>
              <a:buSzPts val="1800"/>
              <a:buChar char="●"/>
            </a:pPr>
            <a:r>
              <a:rPr lang="en">
                <a:solidFill>
                  <a:srgbClr val="2D2D2D"/>
                </a:solidFill>
              </a:rPr>
              <a:t>The benefits of using a table to share your data are that it simplifies the data making it easily consumable to viewers, helps provide a side-by-side comparison of the variables you choose and it can </a:t>
            </a:r>
            <a:r>
              <a:rPr lang="en">
                <a:solidFill>
                  <a:srgbClr val="6AA84F"/>
                </a:solidFill>
              </a:rPr>
              <a:t>save space</a:t>
            </a:r>
            <a:r>
              <a:rPr lang="en">
                <a:solidFill>
                  <a:srgbClr val="2D2D2D"/>
                </a:solidFill>
              </a:rPr>
              <a:t> in your presentation because a table condenses the information.</a:t>
            </a:r>
            <a:endParaRPr>
              <a:solidFill>
                <a:srgbClr val="2D2D2D"/>
              </a:solidFill>
            </a:endParaRPr>
          </a:p>
          <a:p>
            <a:pPr marL="0" lvl="0" indent="0" algn="l" rtl="0">
              <a:spcBef>
                <a:spcPts val="0"/>
              </a:spcBef>
              <a:spcAft>
                <a:spcPts val="1200"/>
              </a:spcAft>
              <a:buNone/>
            </a:pPr>
            <a:endParaRPr/>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sp>
        <p:nvSpPr>
          <p:cNvPr id="697" name="Google Shape;697;p132"/>
          <p:cNvSpPr txBox="1">
            <a:spLocks noGrp="1"/>
          </p:cNvSpPr>
          <p:nvPr>
            <p:ph type="body" idx="1"/>
          </p:nvPr>
        </p:nvSpPr>
        <p:spPr>
          <a:xfrm>
            <a:off x="261825" y="603950"/>
            <a:ext cx="8520600" cy="3416400"/>
          </a:xfrm>
          <a:prstGeom prst="rect">
            <a:avLst/>
          </a:prstGeom>
        </p:spPr>
        <p:txBody>
          <a:bodyPr spcFirstLastPara="1" wrap="square" lIns="91425" tIns="91425" rIns="91425" bIns="91425" anchor="t" anchorCtr="0">
            <a:normAutofit/>
          </a:bodyPr>
          <a:lstStyle/>
          <a:p>
            <a:pPr marL="0" marR="139700" lvl="0" indent="0" algn="l" rtl="0">
              <a:spcBef>
                <a:spcPts val="0"/>
              </a:spcBef>
              <a:spcAft>
                <a:spcPts val="0"/>
              </a:spcAft>
              <a:buNone/>
            </a:pPr>
            <a:r>
              <a:rPr lang="en" sz="1550">
                <a:solidFill>
                  <a:srgbClr val="555555"/>
                </a:solidFill>
                <a:highlight>
                  <a:schemeClr val="lt1"/>
                </a:highlight>
              </a:rPr>
              <a:t>Among various types of data presentation, tabular is the most fundamental method, with data presented in rows and columns. Excel or Google Sheets would qualify for the job. Nothing fancy.</a:t>
            </a:r>
            <a:endParaRPr sz="1550">
              <a:solidFill>
                <a:srgbClr val="555555"/>
              </a:solidFill>
              <a:highlight>
                <a:schemeClr val="lt1"/>
              </a:highlight>
            </a:endParaRPr>
          </a:p>
          <a:p>
            <a:pPr marL="0" lvl="0" indent="0" algn="l" rtl="0">
              <a:spcBef>
                <a:spcPts val="1800"/>
              </a:spcBef>
              <a:spcAft>
                <a:spcPts val="0"/>
              </a:spcAft>
              <a:buNone/>
            </a:pPr>
            <a:endParaRPr/>
          </a:p>
          <a:p>
            <a:pPr marL="0" lvl="0" indent="0" algn="l" rtl="0">
              <a:lnSpc>
                <a:spcPct val="150000"/>
              </a:lnSpc>
              <a:spcBef>
                <a:spcPts val="1800"/>
              </a:spcBef>
              <a:spcAft>
                <a:spcPts val="0"/>
              </a:spcAft>
              <a:buClr>
                <a:schemeClr val="dk1"/>
              </a:buClr>
              <a:buSzPts val="1100"/>
              <a:buFont typeface="Arial"/>
              <a:buNone/>
            </a:pPr>
            <a:endParaRPr sz="1508">
              <a:solidFill>
                <a:srgbClr val="2D2D2D"/>
              </a:solidFill>
            </a:endParaRPr>
          </a:p>
        </p:txBody>
      </p:sp>
      <p:pic>
        <p:nvPicPr>
          <p:cNvPr id="698" name="Google Shape;698;p132"/>
          <p:cNvPicPr preferRelativeResize="0"/>
          <p:nvPr/>
        </p:nvPicPr>
        <p:blipFill>
          <a:blip r:embed="rId3">
            <a:alphaModFix/>
          </a:blip>
          <a:stretch>
            <a:fillRect/>
          </a:stretch>
        </p:blipFill>
        <p:spPr>
          <a:xfrm>
            <a:off x="793250" y="1673275"/>
            <a:ext cx="7219950" cy="2895600"/>
          </a:xfrm>
          <a:prstGeom prst="rect">
            <a:avLst/>
          </a:prstGeom>
          <a:noFill/>
          <a:ln>
            <a:noFill/>
          </a:ln>
        </p:spPr>
      </p:pic>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13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70000"/>
          </a:bodyPr>
          <a:lstStyle/>
          <a:p>
            <a:pPr marL="0" lvl="0" indent="0" algn="just" rtl="0">
              <a:lnSpc>
                <a:spcPct val="200000"/>
              </a:lnSpc>
              <a:spcBef>
                <a:spcPts val="900"/>
              </a:spcBef>
              <a:spcAft>
                <a:spcPts val="0"/>
              </a:spcAft>
              <a:buClr>
                <a:schemeClr val="dk1"/>
              </a:buClr>
              <a:buSzPct val="58747"/>
              <a:buFont typeface="Arial"/>
              <a:buNone/>
            </a:pPr>
            <a:r>
              <a:rPr lang="en" sz="1872">
                <a:solidFill>
                  <a:srgbClr val="2D2D2D"/>
                </a:solidFill>
              </a:rPr>
              <a:t>Researches use this type of presentation in analysis, such as:</a:t>
            </a:r>
            <a:endParaRPr sz="1872">
              <a:solidFill>
                <a:srgbClr val="2D2D2D"/>
              </a:solidFill>
            </a:endParaRPr>
          </a:p>
          <a:p>
            <a:pPr marL="457200" lvl="0" indent="-311829" algn="just" rtl="0">
              <a:lnSpc>
                <a:spcPct val="200000"/>
              </a:lnSpc>
              <a:spcBef>
                <a:spcPts val="0"/>
              </a:spcBef>
              <a:spcAft>
                <a:spcPts val="0"/>
              </a:spcAft>
              <a:buClr>
                <a:srgbClr val="2D2D2D"/>
              </a:buClr>
              <a:buSzPct val="100000"/>
              <a:buChar char="●"/>
            </a:pPr>
            <a:r>
              <a:rPr lang="en" sz="1872" b="1">
                <a:solidFill>
                  <a:srgbClr val="2D2D2D"/>
                </a:solidFill>
              </a:rPr>
              <a:t>Qualitative classification:</a:t>
            </a:r>
            <a:r>
              <a:rPr lang="en" sz="1872">
                <a:solidFill>
                  <a:srgbClr val="2D2D2D"/>
                </a:solidFill>
              </a:rPr>
              <a:t> Qualities including, nationality, age, social status, appearance, and personality traits may appear in a table to review and compare sociological and psychological information.</a:t>
            </a:r>
            <a:endParaRPr sz="1872">
              <a:solidFill>
                <a:srgbClr val="2D2D2D"/>
              </a:solidFill>
            </a:endParaRPr>
          </a:p>
          <a:p>
            <a:pPr marL="457200" lvl="0" indent="-311829" algn="just" rtl="0">
              <a:lnSpc>
                <a:spcPct val="200000"/>
              </a:lnSpc>
              <a:spcBef>
                <a:spcPts val="0"/>
              </a:spcBef>
              <a:spcAft>
                <a:spcPts val="0"/>
              </a:spcAft>
              <a:buClr>
                <a:srgbClr val="2D2D2D"/>
              </a:buClr>
              <a:buSzPct val="100000"/>
              <a:buChar char="●"/>
            </a:pPr>
            <a:r>
              <a:rPr lang="en" sz="1872" b="1">
                <a:solidFill>
                  <a:srgbClr val="2D2D2D"/>
                </a:solidFill>
              </a:rPr>
              <a:t>Quantitative classification:</a:t>
            </a:r>
            <a:r>
              <a:rPr lang="en" sz="1872">
                <a:solidFill>
                  <a:srgbClr val="2D2D2D"/>
                </a:solidFill>
              </a:rPr>
              <a:t> This category includes items you can count or number.</a:t>
            </a:r>
            <a:endParaRPr sz="1872">
              <a:solidFill>
                <a:srgbClr val="2D2D2D"/>
              </a:solidFill>
            </a:endParaRPr>
          </a:p>
          <a:p>
            <a:pPr marL="457200" lvl="0" indent="-311829" algn="just" rtl="0">
              <a:lnSpc>
                <a:spcPct val="200000"/>
              </a:lnSpc>
              <a:spcBef>
                <a:spcPts val="0"/>
              </a:spcBef>
              <a:spcAft>
                <a:spcPts val="0"/>
              </a:spcAft>
              <a:buClr>
                <a:srgbClr val="2D2D2D"/>
              </a:buClr>
              <a:buSzPct val="100000"/>
              <a:buChar char="●"/>
            </a:pPr>
            <a:r>
              <a:rPr lang="en" sz="1872" b="1">
                <a:solidFill>
                  <a:srgbClr val="2D2D2D"/>
                </a:solidFill>
              </a:rPr>
              <a:t>Spatial classification:</a:t>
            </a:r>
            <a:r>
              <a:rPr lang="en" sz="1872">
                <a:solidFill>
                  <a:srgbClr val="2D2D2D"/>
                </a:solidFill>
              </a:rPr>
              <a:t> This applies to situations where information uses a basis of location, such as data on a city, state or region.</a:t>
            </a:r>
            <a:endParaRPr sz="1872">
              <a:solidFill>
                <a:srgbClr val="2D2D2D"/>
              </a:solidFill>
            </a:endParaRPr>
          </a:p>
          <a:p>
            <a:pPr marL="457200" lvl="0" indent="-311829" algn="just" rtl="0">
              <a:lnSpc>
                <a:spcPct val="200000"/>
              </a:lnSpc>
              <a:spcBef>
                <a:spcPts val="0"/>
              </a:spcBef>
              <a:spcAft>
                <a:spcPts val="0"/>
              </a:spcAft>
              <a:buClr>
                <a:srgbClr val="2D2D2D"/>
              </a:buClr>
              <a:buSzPct val="100000"/>
              <a:buChar char="●"/>
            </a:pPr>
            <a:r>
              <a:rPr lang="en" sz="1872" b="1">
                <a:solidFill>
                  <a:srgbClr val="2D2D2D"/>
                </a:solidFill>
              </a:rPr>
              <a:t>Temporal classification:</a:t>
            </a:r>
            <a:r>
              <a:rPr lang="en" sz="1872">
                <a:solidFill>
                  <a:srgbClr val="2D2D2D"/>
                </a:solidFill>
              </a:rPr>
              <a:t> Time is the variable in this category, so any measure of time, including, seconds, hours, days or weeks, may help classify the data.</a:t>
            </a:r>
            <a:endParaRPr/>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Google Shape;708;p134"/>
          <p:cNvSpPr txBox="1">
            <a:spLocks noGrp="1"/>
          </p:cNvSpPr>
          <p:nvPr>
            <p:ph type="body" idx="1"/>
          </p:nvPr>
        </p:nvSpPr>
        <p:spPr>
          <a:xfrm>
            <a:off x="311700" y="170975"/>
            <a:ext cx="8520600" cy="4666200"/>
          </a:xfrm>
          <a:prstGeom prst="rect">
            <a:avLst/>
          </a:prstGeom>
        </p:spPr>
        <p:txBody>
          <a:bodyPr spcFirstLastPara="1" wrap="square" lIns="91425" tIns="91425" rIns="91425" bIns="91425" anchor="t" anchorCtr="0">
            <a:normAutofit lnSpcReduction="10000"/>
          </a:bodyPr>
          <a:lstStyle/>
          <a:p>
            <a:pPr marL="0" lvl="0" indent="0" algn="just" rtl="0">
              <a:lnSpc>
                <a:spcPct val="150000"/>
              </a:lnSpc>
              <a:spcBef>
                <a:spcPts val="1400"/>
              </a:spcBef>
              <a:spcAft>
                <a:spcPts val="0"/>
              </a:spcAft>
              <a:buClr>
                <a:schemeClr val="dk1"/>
              </a:buClr>
              <a:buSzPts val="1100"/>
              <a:buFont typeface="Arial"/>
              <a:buNone/>
            </a:pPr>
            <a:r>
              <a:rPr lang="en" sz="1600" b="1">
                <a:solidFill>
                  <a:srgbClr val="2D2D2D"/>
                </a:solidFill>
              </a:rPr>
              <a:t>Diagrammatic</a:t>
            </a:r>
            <a:endParaRPr sz="1600" b="1">
              <a:solidFill>
                <a:srgbClr val="2D2D2D"/>
              </a:solidFill>
            </a:endParaRPr>
          </a:p>
          <a:p>
            <a:pPr marL="0" lvl="0" indent="0" algn="just" rtl="0">
              <a:lnSpc>
                <a:spcPct val="150000"/>
              </a:lnSpc>
              <a:spcBef>
                <a:spcPts val="900"/>
              </a:spcBef>
              <a:spcAft>
                <a:spcPts val="0"/>
              </a:spcAft>
              <a:buClr>
                <a:schemeClr val="dk1"/>
              </a:buClr>
              <a:buSzPts val="1100"/>
              <a:buFont typeface="Arial"/>
              <a:buNone/>
            </a:pPr>
            <a:r>
              <a:rPr lang="en" sz="1400">
                <a:solidFill>
                  <a:srgbClr val="2D2D2D"/>
                </a:solidFill>
              </a:rPr>
              <a:t>This method of displaying data uses </a:t>
            </a:r>
            <a:r>
              <a:rPr lang="en" sz="1400">
                <a:solidFill>
                  <a:srgbClr val="6AA84F"/>
                </a:solidFill>
              </a:rPr>
              <a:t>diagrams and images</a:t>
            </a:r>
            <a:r>
              <a:rPr lang="en" sz="1400">
                <a:solidFill>
                  <a:srgbClr val="2D2D2D"/>
                </a:solidFill>
              </a:rPr>
              <a:t>. It is the most visual type for presenting data and provides a quick glance at statistical data. </a:t>
            </a:r>
            <a:endParaRPr sz="1400">
              <a:solidFill>
                <a:srgbClr val="2D2D2D"/>
              </a:solidFill>
            </a:endParaRPr>
          </a:p>
          <a:p>
            <a:pPr marL="0" lvl="0" indent="0" algn="just" rtl="0">
              <a:lnSpc>
                <a:spcPct val="150000"/>
              </a:lnSpc>
              <a:spcBef>
                <a:spcPts val="900"/>
              </a:spcBef>
              <a:spcAft>
                <a:spcPts val="0"/>
              </a:spcAft>
              <a:buClr>
                <a:schemeClr val="dk1"/>
              </a:buClr>
              <a:buSzPts val="1100"/>
              <a:buFont typeface="Arial"/>
              <a:buNone/>
            </a:pPr>
            <a:r>
              <a:rPr lang="en" sz="1400">
                <a:solidFill>
                  <a:srgbClr val="2D2D2D"/>
                </a:solidFill>
              </a:rPr>
              <a:t>There are four basic types of diagrams, including:</a:t>
            </a:r>
            <a:endParaRPr sz="1400">
              <a:solidFill>
                <a:srgbClr val="2D2D2D"/>
              </a:solidFill>
            </a:endParaRPr>
          </a:p>
          <a:p>
            <a:pPr marL="457200" lvl="0" indent="-317500" algn="just" rtl="0">
              <a:lnSpc>
                <a:spcPct val="150000"/>
              </a:lnSpc>
              <a:spcBef>
                <a:spcPts val="0"/>
              </a:spcBef>
              <a:spcAft>
                <a:spcPts val="0"/>
              </a:spcAft>
              <a:buClr>
                <a:srgbClr val="2D2D2D"/>
              </a:buClr>
              <a:buSzPts val="1400"/>
              <a:buChar char="●"/>
            </a:pPr>
            <a:r>
              <a:rPr lang="en" sz="1400" b="1">
                <a:solidFill>
                  <a:srgbClr val="2D2D2D"/>
                </a:solidFill>
              </a:rPr>
              <a:t>Pictograms:</a:t>
            </a:r>
            <a:r>
              <a:rPr lang="en" sz="1400">
                <a:solidFill>
                  <a:srgbClr val="2D2D2D"/>
                </a:solidFill>
              </a:rPr>
              <a:t> This diagram uses</a:t>
            </a:r>
            <a:r>
              <a:rPr lang="en" sz="1400">
                <a:solidFill>
                  <a:srgbClr val="6AA84F"/>
                </a:solidFill>
              </a:rPr>
              <a:t> images</a:t>
            </a:r>
            <a:r>
              <a:rPr lang="en" sz="1400">
                <a:solidFill>
                  <a:srgbClr val="2D2D2D"/>
                </a:solidFill>
              </a:rPr>
              <a:t> to represent data. For example, to show the number of books sold in the first release week, you may draw five books, where each image accounts for 1,000 books and consumers bought 5,000 books.</a:t>
            </a:r>
            <a:endParaRPr sz="1400">
              <a:solidFill>
                <a:srgbClr val="2D2D2D"/>
              </a:solidFill>
            </a:endParaRPr>
          </a:p>
          <a:p>
            <a:pPr marL="457200" lvl="0" indent="-317500" algn="just" rtl="0">
              <a:lnSpc>
                <a:spcPct val="150000"/>
              </a:lnSpc>
              <a:spcBef>
                <a:spcPts val="0"/>
              </a:spcBef>
              <a:spcAft>
                <a:spcPts val="0"/>
              </a:spcAft>
              <a:buClr>
                <a:srgbClr val="2D2D2D"/>
              </a:buClr>
              <a:buSzPts val="1400"/>
              <a:buChar char="●"/>
            </a:pPr>
            <a:r>
              <a:rPr lang="en" sz="1400" b="1">
                <a:solidFill>
                  <a:srgbClr val="2D2D2D"/>
                </a:solidFill>
              </a:rPr>
              <a:t>Cartograms:</a:t>
            </a:r>
            <a:r>
              <a:rPr lang="en" sz="1400">
                <a:solidFill>
                  <a:srgbClr val="2D2D2D"/>
                </a:solidFill>
              </a:rPr>
              <a:t> This includes </a:t>
            </a:r>
            <a:r>
              <a:rPr lang="en" sz="1400">
                <a:solidFill>
                  <a:srgbClr val="6AA84F"/>
                </a:solidFill>
              </a:rPr>
              <a:t>any type of map</a:t>
            </a:r>
            <a:r>
              <a:rPr lang="en" sz="1400">
                <a:solidFill>
                  <a:srgbClr val="2D2D2D"/>
                </a:solidFill>
              </a:rPr>
              <a:t> that shares the location of a person, place or object. For example, cartograms help navigate theme parks so you can find attractions, food and gift shops.</a:t>
            </a:r>
            <a:endParaRPr sz="1400">
              <a:solidFill>
                <a:srgbClr val="2D2D2D"/>
              </a:solidFill>
            </a:endParaRPr>
          </a:p>
          <a:p>
            <a:pPr marL="457200" lvl="0" indent="-317500" algn="just" rtl="0">
              <a:lnSpc>
                <a:spcPct val="150000"/>
              </a:lnSpc>
              <a:spcBef>
                <a:spcPts val="0"/>
              </a:spcBef>
              <a:spcAft>
                <a:spcPts val="0"/>
              </a:spcAft>
              <a:buClr>
                <a:srgbClr val="2D2D2D"/>
              </a:buClr>
              <a:buSzPts val="1400"/>
              <a:buChar char="●"/>
            </a:pPr>
            <a:r>
              <a:rPr lang="en" sz="1400" b="1">
                <a:solidFill>
                  <a:srgbClr val="2D2D2D"/>
                </a:solidFill>
              </a:rPr>
              <a:t>Bar graphs:</a:t>
            </a:r>
            <a:r>
              <a:rPr lang="en" sz="1400">
                <a:solidFill>
                  <a:srgbClr val="2D2D2D"/>
                </a:solidFill>
              </a:rPr>
              <a:t> This type uses </a:t>
            </a:r>
            <a:r>
              <a:rPr lang="en" sz="1400">
                <a:solidFill>
                  <a:srgbClr val="6AA84F"/>
                </a:solidFill>
              </a:rPr>
              <a:t>rectangles of different sizes on an x and y-axis</a:t>
            </a:r>
            <a:r>
              <a:rPr lang="en" sz="1400">
                <a:solidFill>
                  <a:srgbClr val="2D2D2D"/>
                </a:solidFill>
              </a:rPr>
              <a:t> to represent different amounts in a data set. It depicts numerical values and uses rectangles to display data for variables in your research.</a:t>
            </a:r>
            <a:endParaRPr sz="1400">
              <a:solidFill>
                <a:srgbClr val="2D2D2D"/>
              </a:solidFill>
            </a:endParaRPr>
          </a:p>
          <a:p>
            <a:pPr marL="457200" lvl="0" indent="-317500" algn="just" rtl="0">
              <a:lnSpc>
                <a:spcPct val="150000"/>
              </a:lnSpc>
              <a:spcBef>
                <a:spcPts val="0"/>
              </a:spcBef>
              <a:spcAft>
                <a:spcPts val="0"/>
              </a:spcAft>
              <a:buClr>
                <a:srgbClr val="2D2D2D"/>
              </a:buClr>
              <a:buSzPts val="1400"/>
              <a:buChar char="●"/>
            </a:pPr>
            <a:r>
              <a:rPr lang="en" sz="1400" b="1">
                <a:solidFill>
                  <a:srgbClr val="2D2D2D"/>
                </a:solidFill>
              </a:rPr>
              <a:t>Pie charts:</a:t>
            </a:r>
            <a:r>
              <a:rPr lang="en" sz="1400">
                <a:solidFill>
                  <a:srgbClr val="2D2D2D"/>
                </a:solidFill>
              </a:rPr>
              <a:t> In this type of diagram, </a:t>
            </a:r>
            <a:r>
              <a:rPr lang="en" sz="1400">
                <a:solidFill>
                  <a:srgbClr val="6AA84F"/>
                </a:solidFill>
              </a:rPr>
              <a:t>data appears as a fraction in a circle</a:t>
            </a:r>
            <a:r>
              <a:rPr lang="en" sz="1400">
                <a:solidFill>
                  <a:srgbClr val="2D2D2D"/>
                </a:solidFill>
              </a:rPr>
              <a:t>. This displays any type of numerical data but works well with fewer variables.</a:t>
            </a:r>
            <a:endParaRPr sz="1400"/>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135"/>
          <p:cNvSpPr txBox="1">
            <a:spLocks noGrp="1"/>
          </p:cNvSpPr>
          <p:nvPr>
            <p:ph type="body" idx="1"/>
          </p:nvPr>
        </p:nvSpPr>
        <p:spPr>
          <a:xfrm>
            <a:off x="390050" y="354600"/>
            <a:ext cx="8520600" cy="2281200"/>
          </a:xfrm>
          <a:prstGeom prst="rect">
            <a:avLst/>
          </a:prstGeom>
        </p:spPr>
        <p:txBody>
          <a:bodyPr spcFirstLastPara="1" wrap="square" lIns="91425" tIns="91425" rIns="91425" bIns="91425" anchor="t" anchorCtr="0">
            <a:normAutofit fontScale="92500" lnSpcReduction="10000"/>
          </a:bodyPr>
          <a:lstStyle/>
          <a:p>
            <a:pPr marL="139700" marR="139700" lvl="0" indent="0" algn="l" rtl="0">
              <a:lnSpc>
                <a:spcPct val="130000"/>
              </a:lnSpc>
              <a:spcBef>
                <a:spcPts val="0"/>
              </a:spcBef>
              <a:spcAft>
                <a:spcPts val="0"/>
              </a:spcAft>
              <a:buClr>
                <a:schemeClr val="dk1"/>
              </a:buClr>
              <a:buSzPct val="49432"/>
              <a:buFont typeface="Arial"/>
              <a:buNone/>
            </a:pPr>
            <a:r>
              <a:rPr lang="en" sz="2225" b="1">
                <a:solidFill>
                  <a:srgbClr val="323D47"/>
                </a:solidFill>
                <a:highlight>
                  <a:srgbClr val="FFFFFF"/>
                </a:highlight>
              </a:rPr>
              <a:t>Pie chart</a:t>
            </a:r>
            <a:endParaRPr sz="2225" b="1">
              <a:solidFill>
                <a:srgbClr val="323D47"/>
              </a:solidFill>
              <a:highlight>
                <a:srgbClr val="FFFFFF"/>
              </a:highlight>
            </a:endParaRPr>
          </a:p>
          <a:p>
            <a:pPr marL="457200" marR="139700" lvl="0" indent="-322385" algn="l" rtl="0">
              <a:spcBef>
                <a:spcPts val="0"/>
              </a:spcBef>
              <a:spcAft>
                <a:spcPts val="0"/>
              </a:spcAft>
              <a:buClr>
                <a:srgbClr val="555555"/>
              </a:buClr>
              <a:buSzPct val="100000"/>
              <a:buChar char="●"/>
            </a:pPr>
            <a:r>
              <a:rPr lang="en" sz="1596">
                <a:solidFill>
                  <a:srgbClr val="555555"/>
                </a:solidFill>
                <a:highlight>
                  <a:srgbClr val="FFFFFF"/>
                </a:highlight>
              </a:rPr>
              <a:t>A pie chart (or a </a:t>
            </a:r>
            <a:r>
              <a:rPr lang="en" sz="1596">
                <a:solidFill>
                  <a:srgbClr val="6D9EEB"/>
                </a:solidFill>
                <a:highlight>
                  <a:srgbClr val="FFFFFF"/>
                </a:highlight>
              </a:rPr>
              <a:t>‘donut chart’</a:t>
            </a:r>
            <a:r>
              <a:rPr lang="en" sz="1596">
                <a:solidFill>
                  <a:srgbClr val="555555"/>
                </a:solidFill>
                <a:highlight>
                  <a:srgbClr val="FFFFFF"/>
                </a:highlight>
              </a:rPr>
              <a:t> if you stick a hole in the middle of it) is a circle divided into slices that show the relative sizes of data within a whole. </a:t>
            </a:r>
            <a:endParaRPr sz="1596">
              <a:solidFill>
                <a:srgbClr val="555555"/>
              </a:solidFill>
              <a:highlight>
                <a:srgbClr val="FFFFFF"/>
              </a:highlight>
            </a:endParaRPr>
          </a:p>
          <a:p>
            <a:pPr marL="457200" marR="139700" lvl="0" indent="-322385" algn="l" rtl="0">
              <a:spcBef>
                <a:spcPts val="0"/>
              </a:spcBef>
              <a:spcAft>
                <a:spcPts val="0"/>
              </a:spcAft>
              <a:buClr>
                <a:srgbClr val="555555"/>
              </a:buClr>
              <a:buSzPct val="100000"/>
              <a:buChar char="●"/>
            </a:pPr>
            <a:r>
              <a:rPr lang="en" sz="1596">
                <a:solidFill>
                  <a:srgbClr val="555555"/>
                </a:solidFill>
                <a:highlight>
                  <a:srgbClr val="FFFFFF"/>
                </a:highlight>
              </a:rPr>
              <a:t>If you’re using it to show percentages, make sure </a:t>
            </a:r>
            <a:r>
              <a:rPr lang="en" sz="1596">
                <a:solidFill>
                  <a:srgbClr val="6AA84F"/>
                </a:solidFill>
                <a:highlight>
                  <a:srgbClr val="FFFFFF"/>
                </a:highlight>
              </a:rPr>
              <a:t>all the slices add up to 100%</a:t>
            </a:r>
            <a:r>
              <a:rPr lang="en" sz="1596">
                <a:solidFill>
                  <a:srgbClr val="555555"/>
                </a:solidFill>
                <a:highlight>
                  <a:srgbClr val="FFFFFF"/>
                </a:highlight>
              </a:rPr>
              <a:t>.</a:t>
            </a:r>
            <a:endParaRPr sz="1596">
              <a:solidFill>
                <a:srgbClr val="555555"/>
              </a:solidFill>
              <a:highlight>
                <a:srgbClr val="FFFFFF"/>
              </a:highlight>
            </a:endParaRPr>
          </a:p>
          <a:p>
            <a:pPr marL="457200" marR="139700" lvl="0" indent="-322385" algn="l" rtl="0">
              <a:spcBef>
                <a:spcPts val="0"/>
              </a:spcBef>
              <a:spcAft>
                <a:spcPts val="0"/>
              </a:spcAft>
              <a:buSzPct val="100000"/>
              <a:buChar char="●"/>
            </a:pPr>
            <a:r>
              <a:rPr lang="en" sz="1596">
                <a:solidFill>
                  <a:srgbClr val="555555"/>
                </a:solidFill>
                <a:highlight>
                  <a:srgbClr val="FFFFFF"/>
                </a:highlight>
              </a:rPr>
              <a:t>The pie chart is a familiar face at every party and is usually recognised by most people. </a:t>
            </a:r>
            <a:endParaRPr sz="1596">
              <a:solidFill>
                <a:srgbClr val="555555"/>
              </a:solidFill>
              <a:highlight>
                <a:srgbClr val="FFFFFF"/>
              </a:highlight>
            </a:endParaRPr>
          </a:p>
          <a:p>
            <a:pPr marL="457200" marR="139700" lvl="0" indent="-322385" algn="l" rtl="0">
              <a:spcBef>
                <a:spcPts val="0"/>
              </a:spcBef>
              <a:spcAft>
                <a:spcPts val="0"/>
              </a:spcAft>
              <a:buSzPct val="100000"/>
              <a:buChar char="●"/>
            </a:pPr>
            <a:r>
              <a:rPr lang="en" sz="1596">
                <a:solidFill>
                  <a:srgbClr val="555555"/>
                </a:solidFill>
                <a:highlight>
                  <a:srgbClr val="FFFFFF"/>
                </a:highlight>
              </a:rPr>
              <a:t>However, one setback of using this method is our eyes sometimes can’t identify the differences in slices of a circle, and it’s nearly impossible to compare similar slices from two different pie charts, making them </a:t>
            </a:r>
            <a:r>
              <a:rPr lang="en" sz="1596">
                <a:solidFill>
                  <a:srgbClr val="4F9AF2"/>
                </a:solidFill>
                <a:highlight>
                  <a:srgbClr val="FFFFFF"/>
                </a:highlight>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the villains</a:t>
            </a:r>
            <a:r>
              <a:rPr lang="en" sz="1596">
                <a:solidFill>
                  <a:srgbClr val="555555"/>
                </a:solidFill>
                <a:highlight>
                  <a:srgbClr val="FFFFFF"/>
                </a:highlight>
              </a:rPr>
              <a:t> in the eyes of data analysts.</a:t>
            </a:r>
            <a:endParaRPr/>
          </a:p>
        </p:txBody>
      </p:sp>
      <p:pic>
        <p:nvPicPr>
          <p:cNvPr id="714" name="Google Shape;714;p135"/>
          <p:cNvPicPr preferRelativeResize="0"/>
          <p:nvPr/>
        </p:nvPicPr>
        <p:blipFill>
          <a:blip r:embed="rId4">
            <a:alphaModFix/>
          </a:blip>
          <a:stretch>
            <a:fillRect/>
          </a:stretch>
        </p:blipFill>
        <p:spPr>
          <a:xfrm>
            <a:off x="2236900" y="2924750"/>
            <a:ext cx="3831944" cy="2017800"/>
          </a:xfrm>
          <a:prstGeom prst="rect">
            <a:avLst/>
          </a:prstGeom>
          <a:noFill/>
          <a:ln>
            <a:noFill/>
          </a:ln>
        </p:spPr>
      </p:pic>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19" name="Google Shape;719;p136"/>
          <p:cNvSpPr txBox="1">
            <a:spLocks noGrp="1"/>
          </p:cNvSpPr>
          <p:nvPr>
            <p:ph type="body" idx="1"/>
          </p:nvPr>
        </p:nvSpPr>
        <p:spPr>
          <a:xfrm>
            <a:off x="311700" y="470175"/>
            <a:ext cx="8520600" cy="4098600"/>
          </a:xfrm>
          <a:prstGeom prst="rect">
            <a:avLst/>
          </a:prstGeom>
        </p:spPr>
        <p:txBody>
          <a:bodyPr spcFirstLastPara="1" wrap="square" lIns="91425" tIns="91425" rIns="91425" bIns="91425" anchor="t" anchorCtr="0">
            <a:normAutofit/>
          </a:bodyPr>
          <a:lstStyle/>
          <a:p>
            <a:pPr marL="139700" marR="139700" lvl="0" indent="0" algn="l" rtl="0">
              <a:lnSpc>
                <a:spcPct val="130000"/>
              </a:lnSpc>
              <a:spcBef>
                <a:spcPts val="0"/>
              </a:spcBef>
              <a:spcAft>
                <a:spcPts val="0"/>
              </a:spcAft>
              <a:buClr>
                <a:schemeClr val="dk1"/>
              </a:buClr>
              <a:buSzPts val="1100"/>
              <a:buFont typeface="Arial"/>
              <a:buNone/>
            </a:pPr>
            <a:r>
              <a:rPr lang="en" sz="1750" b="1">
                <a:solidFill>
                  <a:srgbClr val="323D47"/>
                </a:solidFill>
                <a:highlight>
                  <a:srgbClr val="FFFFFF"/>
                </a:highlight>
              </a:rPr>
              <a:t>Bar chart</a:t>
            </a:r>
            <a:endParaRPr sz="1750" b="1">
              <a:solidFill>
                <a:srgbClr val="323D47"/>
              </a:solidFill>
              <a:highlight>
                <a:srgbClr val="FFFFFF"/>
              </a:highlight>
            </a:endParaRPr>
          </a:p>
          <a:p>
            <a:pPr marL="457200" marR="139700" lvl="0" indent="-327025" algn="l" rtl="0">
              <a:spcBef>
                <a:spcPts val="0"/>
              </a:spcBef>
              <a:spcAft>
                <a:spcPts val="0"/>
              </a:spcAft>
              <a:buClr>
                <a:srgbClr val="555555"/>
              </a:buClr>
              <a:buSzPts val="1550"/>
              <a:buChar char="●"/>
            </a:pPr>
            <a:r>
              <a:rPr lang="en" sz="1550">
                <a:solidFill>
                  <a:srgbClr val="555555"/>
                </a:solidFill>
                <a:highlight>
                  <a:srgbClr val="FFFFFF"/>
                </a:highlight>
              </a:rPr>
              <a:t>The bar chart is a chart that presents a </a:t>
            </a:r>
            <a:r>
              <a:rPr lang="en" sz="1550">
                <a:solidFill>
                  <a:srgbClr val="6AA84F"/>
                </a:solidFill>
                <a:highlight>
                  <a:srgbClr val="FFFFFF"/>
                </a:highlight>
              </a:rPr>
              <a:t>bunch of items from the same category</a:t>
            </a:r>
            <a:r>
              <a:rPr lang="en" sz="1550">
                <a:solidFill>
                  <a:srgbClr val="555555"/>
                </a:solidFill>
                <a:highlight>
                  <a:srgbClr val="FFFFFF"/>
                </a:highlight>
              </a:rPr>
              <a:t>, usually in the form of </a:t>
            </a:r>
            <a:r>
              <a:rPr lang="en" sz="1550">
                <a:solidFill>
                  <a:srgbClr val="6AA84F"/>
                </a:solidFill>
                <a:highlight>
                  <a:srgbClr val="FFFFFF"/>
                </a:highlight>
              </a:rPr>
              <a:t>rectangular bars</a:t>
            </a:r>
            <a:r>
              <a:rPr lang="en" sz="1550">
                <a:solidFill>
                  <a:srgbClr val="555555"/>
                </a:solidFill>
                <a:highlight>
                  <a:srgbClr val="FFFFFF"/>
                </a:highlight>
              </a:rPr>
              <a:t> that are placed at an equal distance from each other. Their </a:t>
            </a:r>
            <a:r>
              <a:rPr lang="en" sz="1550">
                <a:solidFill>
                  <a:srgbClr val="6AA84F"/>
                </a:solidFill>
                <a:highlight>
                  <a:srgbClr val="FFFFFF"/>
                </a:highlight>
              </a:rPr>
              <a:t>heights or lengths depict the values</a:t>
            </a:r>
            <a:r>
              <a:rPr lang="en" sz="1550">
                <a:solidFill>
                  <a:srgbClr val="555555"/>
                </a:solidFill>
                <a:highlight>
                  <a:srgbClr val="FFFFFF"/>
                </a:highlight>
              </a:rPr>
              <a:t> they represent.</a:t>
            </a:r>
            <a:endParaRPr sz="1550">
              <a:solidFill>
                <a:srgbClr val="555555"/>
              </a:solidFill>
              <a:highlight>
                <a:srgbClr val="FFFFFF"/>
              </a:highlight>
            </a:endParaRPr>
          </a:p>
          <a:p>
            <a:pPr marL="457200" marR="139700" lvl="0" indent="-327025" algn="l" rtl="0">
              <a:spcBef>
                <a:spcPts val="0"/>
              </a:spcBef>
              <a:spcAft>
                <a:spcPts val="0"/>
              </a:spcAft>
              <a:buClr>
                <a:srgbClr val="555555"/>
              </a:buClr>
              <a:buSzPts val="1550"/>
              <a:buChar char="●"/>
            </a:pPr>
            <a:r>
              <a:rPr lang="en" sz="1550">
                <a:solidFill>
                  <a:srgbClr val="555555"/>
                </a:solidFill>
                <a:highlight>
                  <a:srgbClr val="FFFFFF"/>
                </a:highlight>
              </a:rPr>
              <a:t>Or more complex and detailed like this example of presentation of data. </a:t>
            </a:r>
            <a:endParaRPr sz="1550">
              <a:solidFill>
                <a:srgbClr val="555555"/>
              </a:solidFill>
              <a:highlight>
                <a:srgbClr val="FFFFFF"/>
              </a:highlight>
            </a:endParaRPr>
          </a:p>
          <a:p>
            <a:pPr marL="457200" marR="139700" lvl="0" indent="-327025" algn="l" rtl="0">
              <a:spcBef>
                <a:spcPts val="0"/>
              </a:spcBef>
              <a:spcAft>
                <a:spcPts val="0"/>
              </a:spcAft>
              <a:buClr>
                <a:srgbClr val="555555"/>
              </a:buClr>
              <a:buSzPts val="1550"/>
              <a:buChar char="●"/>
            </a:pPr>
            <a:r>
              <a:rPr lang="en" sz="1550">
                <a:solidFill>
                  <a:srgbClr val="555555"/>
                </a:solidFill>
                <a:highlight>
                  <a:srgbClr val="FFFFFF"/>
                </a:highlight>
              </a:rPr>
              <a:t>Contributing to an effective statistic presentation, this one is a grouped bar chart that not only allows you to compare categories but also the groups within them as well.</a:t>
            </a:r>
            <a:endParaRPr sz="1550">
              <a:solidFill>
                <a:srgbClr val="555555"/>
              </a:solidFill>
              <a:highlight>
                <a:srgbClr val="FFFFFF"/>
              </a:highlight>
            </a:endParaRPr>
          </a:p>
          <a:p>
            <a:pPr marL="139700" marR="139700" lvl="0" indent="0" algn="l" rtl="0">
              <a:spcBef>
                <a:spcPts val="1800"/>
              </a:spcBef>
              <a:spcAft>
                <a:spcPts val="0"/>
              </a:spcAft>
              <a:buNone/>
            </a:pPr>
            <a:endParaRPr sz="1350">
              <a:solidFill>
                <a:srgbClr val="555555"/>
              </a:solidFill>
              <a:highlight>
                <a:srgbClr val="FFFFFF"/>
              </a:highlight>
            </a:endParaRPr>
          </a:p>
          <a:p>
            <a:pPr marL="139700" marR="139700" lvl="0" indent="0" algn="l" rtl="0">
              <a:spcBef>
                <a:spcPts val="0"/>
              </a:spcBef>
              <a:spcAft>
                <a:spcPts val="0"/>
              </a:spcAft>
              <a:buNone/>
            </a:pPr>
            <a:endParaRPr sz="1350">
              <a:solidFill>
                <a:srgbClr val="555555"/>
              </a:solidFill>
              <a:highlight>
                <a:srgbClr val="FFFFFF"/>
              </a:highlight>
            </a:endParaRPr>
          </a:p>
          <a:p>
            <a:pPr marL="139700" marR="139700" lvl="0" indent="0" algn="l" rtl="0">
              <a:spcBef>
                <a:spcPts val="1800"/>
              </a:spcBef>
              <a:spcAft>
                <a:spcPts val="0"/>
              </a:spcAft>
              <a:buClr>
                <a:schemeClr val="dk1"/>
              </a:buClr>
              <a:buSzPts val="1100"/>
              <a:buFont typeface="Arial"/>
              <a:buNone/>
            </a:pPr>
            <a:endParaRPr sz="1350">
              <a:solidFill>
                <a:srgbClr val="555555"/>
              </a:solidFill>
              <a:highlight>
                <a:srgbClr val="FFFFFF"/>
              </a:highlight>
            </a:endParaRPr>
          </a:p>
          <a:p>
            <a:pPr marL="0" lvl="0" indent="0" algn="l" rtl="0">
              <a:spcBef>
                <a:spcPts val="1800"/>
              </a:spcBef>
              <a:spcAft>
                <a:spcPts val="1200"/>
              </a:spcAft>
              <a:buNone/>
            </a:pPr>
            <a:endParaRPr/>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Shape 723"/>
        <p:cNvGrpSpPr/>
        <p:nvPr/>
      </p:nvGrpSpPr>
      <p:grpSpPr>
        <a:xfrm>
          <a:off x="0" y="0"/>
          <a:ext cx="0" cy="0"/>
          <a:chOff x="0" y="0"/>
          <a:chExt cx="0" cy="0"/>
        </a:xfrm>
      </p:grpSpPr>
      <p:pic>
        <p:nvPicPr>
          <p:cNvPr id="724" name="Google Shape;724;p137"/>
          <p:cNvPicPr preferRelativeResize="0"/>
          <p:nvPr/>
        </p:nvPicPr>
        <p:blipFill>
          <a:blip r:embed="rId3">
            <a:alphaModFix/>
          </a:blip>
          <a:stretch>
            <a:fillRect/>
          </a:stretch>
        </p:blipFill>
        <p:spPr>
          <a:xfrm>
            <a:off x="785326" y="484450"/>
            <a:ext cx="2746500" cy="2301026"/>
          </a:xfrm>
          <a:prstGeom prst="rect">
            <a:avLst/>
          </a:prstGeom>
          <a:noFill/>
          <a:ln>
            <a:noFill/>
          </a:ln>
        </p:spPr>
      </p:pic>
      <p:pic>
        <p:nvPicPr>
          <p:cNvPr id="725" name="Google Shape;725;p137"/>
          <p:cNvPicPr preferRelativeResize="0"/>
          <p:nvPr/>
        </p:nvPicPr>
        <p:blipFill>
          <a:blip r:embed="rId4">
            <a:alphaModFix/>
          </a:blip>
          <a:stretch>
            <a:fillRect/>
          </a:stretch>
        </p:blipFill>
        <p:spPr>
          <a:xfrm>
            <a:off x="5253275" y="2154225"/>
            <a:ext cx="3055199" cy="2241250"/>
          </a:xfrm>
          <a:prstGeom prst="rect">
            <a:avLst/>
          </a:prstGeom>
          <a:noFill/>
          <a:ln>
            <a:noFill/>
          </a:ln>
        </p:spPr>
      </p:pic>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730" name="Google Shape;730;p138"/>
          <p:cNvSpPr txBox="1">
            <a:spLocks noGrp="1"/>
          </p:cNvSpPr>
          <p:nvPr>
            <p:ph type="body" idx="1"/>
          </p:nvPr>
        </p:nvSpPr>
        <p:spPr>
          <a:xfrm>
            <a:off x="404325" y="397350"/>
            <a:ext cx="8520600" cy="1989300"/>
          </a:xfrm>
          <a:prstGeom prst="rect">
            <a:avLst/>
          </a:prstGeom>
        </p:spPr>
        <p:txBody>
          <a:bodyPr spcFirstLastPara="1" wrap="square" lIns="91425" tIns="91425" rIns="91425" bIns="91425" anchor="t" anchorCtr="0">
            <a:normAutofit fontScale="77500" lnSpcReduction="20000"/>
          </a:bodyPr>
          <a:lstStyle/>
          <a:p>
            <a:pPr marL="139700" marR="139700" lvl="0" indent="0" algn="l" rtl="0">
              <a:lnSpc>
                <a:spcPct val="130000"/>
              </a:lnSpc>
              <a:spcBef>
                <a:spcPts val="0"/>
              </a:spcBef>
              <a:spcAft>
                <a:spcPts val="0"/>
              </a:spcAft>
              <a:buClr>
                <a:schemeClr val="dk1"/>
              </a:buClr>
              <a:buSzPct val="51277"/>
              <a:buFont typeface="Arial"/>
              <a:buNone/>
            </a:pPr>
            <a:r>
              <a:rPr lang="en" sz="2145" b="1">
                <a:solidFill>
                  <a:srgbClr val="323D47"/>
                </a:solidFill>
                <a:highlight>
                  <a:srgbClr val="FFFFFF"/>
                </a:highlight>
              </a:rPr>
              <a:t>Histogram</a:t>
            </a:r>
            <a:endParaRPr sz="2145" b="1">
              <a:solidFill>
                <a:srgbClr val="323D47"/>
              </a:solidFill>
              <a:highlight>
                <a:srgbClr val="FFFFFF"/>
              </a:highlight>
            </a:endParaRPr>
          </a:p>
          <a:p>
            <a:pPr marL="139700" marR="139700" lvl="0" indent="0" algn="l" rtl="0">
              <a:lnSpc>
                <a:spcPct val="130000"/>
              </a:lnSpc>
              <a:spcBef>
                <a:spcPts val="0"/>
              </a:spcBef>
              <a:spcAft>
                <a:spcPts val="0"/>
              </a:spcAft>
              <a:buClr>
                <a:schemeClr val="dk1"/>
              </a:buClr>
              <a:buSzPct val="62567"/>
              <a:buFont typeface="Arial"/>
              <a:buNone/>
            </a:pPr>
            <a:endParaRPr sz="1758" b="1">
              <a:solidFill>
                <a:srgbClr val="323D47"/>
              </a:solidFill>
              <a:highlight>
                <a:srgbClr val="FFFFFF"/>
              </a:highlight>
            </a:endParaRPr>
          </a:p>
          <a:p>
            <a:pPr marL="139700" marR="139700" lvl="0" indent="0" algn="l" rtl="0">
              <a:spcBef>
                <a:spcPts val="0"/>
              </a:spcBef>
              <a:spcAft>
                <a:spcPts val="0"/>
              </a:spcAft>
              <a:buClr>
                <a:schemeClr val="dk1"/>
              </a:buClr>
              <a:buSzPct val="51241"/>
              <a:buFont typeface="Arial"/>
              <a:buNone/>
            </a:pPr>
            <a:r>
              <a:rPr lang="en" sz="2146">
                <a:solidFill>
                  <a:srgbClr val="555555"/>
                </a:solidFill>
                <a:highlight>
                  <a:srgbClr val="FFFFFF"/>
                </a:highlight>
              </a:rPr>
              <a:t>Similar in appearance to the bar chart but the rectangular bars in histograms </a:t>
            </a:r>
            <a:r>
              <a:rPr lang="en" sz="2146">
                <a:solidFill>
                  <a:srgbClr val="6AA84F"/>
                </a:solidFill>
                <a:highlight>
                  <a:srgbClr val="FFFFFF"/>
                </a:highlight>
              </a:rPr>
              <a:t>don’t often have the gap</a:t>
            </a:r>
            <a:r>
              <a:rPr lang="en" sz="2146">
                <a:solidFill>
                  <a:srgbClr val="555555"/>
                </a:solidFill>
                <a:highlight>
                  <a:srgbClr val="FFFFFF"/>
                </a:highlight>
              </a:rPr>
              <a:t> like their counterparts.</a:t>
            </a:r>
            <a:endParaRPr sz="2146">
              <a:solidFill>
                <a:srgbClr val="555555"/>
              </a:solidFill>
              <a:highlight>
                <a:srgbClr val="FFFFFF"/>
              </a:highlight>
            </a:endParaRPr>
          </a:p>
          <a:p>
            <a:pPr marL="139700" marR="139700" lvl="0" indent="0" algn="l" rtl="0">
              <a:spcBef>
                <a:spcPts val="1800"/>
              </a:spcBef>
              <a:spcAft>
                <a:spcPts val="1800"/>
              </a:spcAft>
              <a:buClr>
                <a:schemeClr val="dk1"/>
              </a:buClr>
              <a:buSzPct val="51241"/>
              <a:buFont typeface="Arial"/>
              <a:buNone/>
            </a:pPr>
            <a:r>
              <a:rPr lang="en" sz="2146">
                <a:solidFill>
                  <a:srgbClr val="555555"/>
                </a:solidFill>
                <a:highlight>
                  <a:srgbClr val="FFFFFF"/>
                </a:highlight>
              </a:rPr>
              <a:t>Instead of measuring categories like weather preferences or favourite films as a bar chart does, a histogram only</a:t>
            </a:r>
            <a:r>
              <a:rPr lang="en" sz="2146">
                <a:solidFill>
                  <a:srgbClr val="6AA84F"/>
                </a:solidFill>
                <a:highlight>
                  <a:srgbClr val="FFFFFF"/>
                </a:highlight>
              </a:rPr>
              <a:t> measures things that can be put into numbers.</a:t>
            </a:r>
            <a:endParaRPr/>
          </a:p>
        </p:txBody>
      </p:sp>
      <p:pic>
        <p:nvPicPr>
          <p:cNvPr id="731" name="Google Shape;731;p138"/>
          <p:cNvPicPr preferRelativeResize="0"/>
          <p:nvPr/>
        </p:nvPicPr>
        <p:blipFill>
          <a:blip r:embed="rId3">
            <a:alphaModFix/>
          </a:blip>
          <a:stretch>
            <a:fillRect/>
          </a:stretch>
        </p:blipFill>
        <p:spPr>
          <a:xfrm>
            <a:off x="1815674" y="2614524"/>
            <a:ext cx="4016074" cy="2278600"/>
          </a:xfrm>
          <a:prstGeom prst="rect">
            <a:avLst/>
          </a:prstGeom>
          <a:noFill/>
          <a:ln>
            <a:noFill/>
          </a:ln>
        </p:spPr>
      </p:pic>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6" name="Google Shape;736;p139"/>
          <p:cNvSpPr txBox="1">
            <a:spLocks noGrp="1"/>
          </p:cNvSpPr>
          <p:nvPr>
            <p:ph type="body" idx="1"/>
          </p:nvPr>
        </p:nvSpPr>
        <p:spPr>
          <a:xfrm>
            <a:off x="247575" y="269125"/>
            <a:ext cx="8520600" cy="2495100"/>
          </a:xfrm>
          <a:prstGeom prst="rect">
            <a:avLst/>
          </a:prstGeom>
        </p:spPr>
        <p:txBody>
          <a:bodyPr spcFirstLastPara="1" wrap="square" lIns="91425" tIns="91425" rIns="91425" bIns="91425" anchor="t" anchorCtr="0">
            <a:normAutofit/>
          </a:bodyPr>
          <a:lstStyle/>
          <a:p>
            <a:pPr marL="139700" marR="139700" lvl="0" indent="0" algn="l" rtl="0">
              <a:lnSpc>
                <a:spcPct val="130000"/>
              </a:lnSpc>
              <a:spcBef>
                <a:spcPts val="0"/>
              </a:spcBef>
              <a:spcAft>
                <a:spcPts val="0"/>
              </a:spcAft>
              <a:buClr>
                <a:schemeClr val="dk1"/>
              </a:buClr>
              <a:buSzPts val="1100"/>
              <a:buFont typeface="Arial"/>
              <a:buNone/>
            </a:pPr>
            <a:r>
              <a:rPr lang="en" sz="1950" b="1">
                <a:solidFill>
                  <a:srgbClr val="323D47"/>
                </a:solidFill>
                <a:highlight>
                  <a:srgbClr val="FFFFFF"/>
                </a:highlight>
              </a:rPr>
              <a:t>Line graph</a:t>
            </a:r>
            <a:endParaRPr sz="1950" b="1">
              <a:solidFill>
                <a:srgbClr val="323D47"/>
              </a:solidFill>
              <a:highlight>
                <a:srgbClr val="FFFFFF"/>
              </a:highlight>
            </a:endParaRPr>
          </a:p>
          <a:p>
            <a:pPr marL="457200" marR="139700" lvl="0" indent="-327025" algn="l" rtl="0">
              <a:spcBef>
                <a:spcPts val="0"/>
              </a:spcBef>
              <a:spcAft>
                <a:spcPts val="0"/>
              </a:spcAft>
              <a:buClr>
                <a:srgbClr val="555555"/>
              </a:buClr>
              <a:buSzPts val="1550"/>
              <a:buChar char="●"/>
            </a:pPr>
            <a:r>
              <a:rPr lang="en" sz="1550">
                <a:solidFill>
                  <a:srgbClr val="555555"/>
                </a:solidFill>
                <a:highlight>
                  <a:srgbClr val="FFFFFF"/>
                </a:highlight>
              </a:rPr>
              <a:t>Recordings to ways of displaying data, we shouldn’t overlook the effectiveness of line graphs. </a:t>
            </a:r>
            <a:endParaRPr sz="1550">
              <a:solidFill>
                <a:srgbClr val="555555"/>
              </a:solidFill>
              <a:highlight>
                <a:srgbClr val="FFFFFF"/>
              </a:highlight>
            </a:endParaRPr>
          </a:p>
          <a:p>
            <a:pPr marL="457200" marR="139700" lvl="0" indent="-327025" algn="l" rtl="0">
              <a:spcBef>
                <a:spcPts val="0"/>
              </a:spcBef>
              <a:spcAft>
                <a:spcPts val="0"/>
              </a:spcAft>
              <a:buClr>
                <a:srgbClr val="555555"/>
              </a:buClr>
              <a:buSzPts val="1550"/>
              <a:buChar char="●"/>
            </a:pPr>
            <a:r>
              <a:rPr lang="en" sz="1550">
                <a:solidFill>
                  <a:srgbClr val="555555"/>
                </a:solidFill>
                <a:highlight>
                  <a:srgbClr val="FFFFFF"/>
                </a:highlight>
              </a:rPr>
              <a:t>Line graphs are represented by a group of data points joined together by a </a:t>
            </a:r>
            <a:r>
              <a:rPr lang="en" sz="1550">
                <a:solidFill>
                  <a:srgbClr val="6AA84F"/>
                </a:solidFill>
                <a:highlight>
                  <a:srgbClr val="FFFFFF"/>
                </a:highlight>
              </a:rPr>
              <a:t>straight line</a:t>
            </a:r>
            <a:r>
              <a:rPr lang="en" sz="1550">
                <a:solidFill>
                  <a:srgbClr val="555555"/>
                </a:solidFill>
                <a:highlight>
                  <a:srgbClr val="FFFFFF"/>
                </a:highlight>
              </a:rPr>
              <a:t>. There can be one or more lines to compare how several related things change over time. </a:t>
            </a:r>
            <a:endParaRPr sz="1550">
              <a:solidFill>
                <a:srgbClr val="555555"/>
              </a:solidFill>
              <a:highlight>
                <a:srgbClr val="FFFFFF"/>
              </a:highlight>
            </a:endParaRPr>
          </a:p>
          <a:p>
            <a:pPr marL="457200" marR="139700" lvl="0" indent="-327025" algn="l" rtl="0">
              <a:spcBef>
                <a:spcPts val="0"/>
              </a:spcBef>
              <a:spcAft>
                <a:spcPts val="0"/>
              </a:spcAft>
              <a:buClr>
                <a:srgbClr val="555555"/>
              </a:buClr>
              <a:buSzPts val="1550"/>
              <a:buChar char="●"/>
            </a:pPr>
            <a:r>
              <a:rPr lang="en" sz="1550">
                <a:solidFill>
                  <a:srgbClr val="555555"/>
                </a:solidFill>
                <a:highlight>
                  <a:srgbClr val="FFFFFF"/>
                </a:highlight>
              </a:rPr>
              <a:t>On a line chart horizontal axis, you usually have text labels, dates or years, while the vertical axis usually represents the quantity (e.g.: budget, temperature or percentage).</a:t>
            </a:r>
            <a:endParaRPr sz="2000"/>
          </a:p>
        </p:txBody>
      </p:sp>
      <p:pic>
        <p:nvPicPr>
          <p:cNvPr id="737" name="Google Shape;737;p139"/>
          <p:cNvPicPr preferRelativeResize="0"/>
          <p:nvPr/>
        </p:nvPicPr>
        <p:blipFill>
          <a:blip r:embed="rId3">
            <a:alphaModFix/>
          </a:blip>
          <a:stretch>
            <a:fillRect/>
          </a:stretch>
        </p:blipFill>
        <p:spPr>
          <a:xfrm>
            <a:off x="1942875" y="2764225"/>
            <a:ext cx="3856025" cy="23539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400" b="1"/>
              <a:t>Probability sampling</a:t>
            </a:r>
            <a:endParaRPr sz="3100"/>
          </a:p>
        </p:txBody>
      </p:sp>
      <p:sp>
        <p:nvSpPr>
          <p:cNvPr id="117" name="Google Shape;117;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11150" algn="l" rtl="0">
              <a:lnSpc>
                <a:spcPct val="150000"/>
              </a:lnSpc>
              <a:spcBef>
                <a:spcPts val="0"/>
              </a:spcBef>
              <a:spcAft>
                <a:spcPts val="0"/>
              </a:spcAft>
              <a:buSzPts val="1300"/>
              <a:buChar char="●"/>
            </a:pPr>
            <a:r>
              <a:rPr lang="en" sz="1300"/>
              <a:t>Probability sampling</a:t>
            </a:r>
            <a:r>
              <a:rPr lang="en" sz="1300">
                <a:solidFill>
                  <a:schemeClr val="dk1"/>
                </a:solidFill>
              </a:rPr>
              <a:t> is a sampling technique where a researcher </a:t>
            </a:r>
            <a:r>
              <a:rPr lang="en" sz="1300">
                <a:solidFill>
                  <a:srgbClr val="6AA84F"/>
                </a:solidFill>
              </a:rPr>
              <a:t>selects a few criteria and chooses members of a population randomly</a:t>
            </a:r>
            <a:r>
              <a:rPr lang="en" sz="1300">
                <a:solidFill>
                  <a:schemeClr val="dk1"/>
                </a:solidFill>
              </a:rPr>
              <a:t>. All the members have an equal opportunity to participate in the sample with this selection parameter.</a:t>
            </a:r>
            <a:endParaRPr sz="1300">
              <a:solidFill>
                <a:schemeClr val="dk1"/>
              </a:solidFill>
            </a:endParaRPr>
          </a:p>
          <a:p>
            <a:pPr marL="457200" lvl="0" indent="-311150" algn="l" rtl="0">
              <a:lnSpc>
                <a:spcPct val="150000"/>
              </a:lnSpc>
              <a:spcBef>
                <a:spcPts val="0"/>
              </a:spcBef>
              <a:spcAft>
                <a:spcPts val="0"/>
              </a:spcAft>
              <a:buClr>
                <a:schemeClr val="dk1"/>
              </a:buClr>
              <a:buSzPts val="1300"/>
              <a:buChar char="●"/>
            </a:pPr>
            <a:r>
              <a:rPr lang="en" sz="1300">
                <a:solidFill>
                  <a:schemeClr val="dk1"/>
                </a:solidFill>
              </a:rPr>
              <a:t>The probability sampling method utilizes some form of random selection. </a:t>
            </a:r>
            <a:endParaRPr sz="1300">
              <a:solidFill>
                <a:schemeClr val="dk1"/>
              </a:solidFill>
            </a:endParaRPr>
          </a:p>
          <a:p>
            <a:pPr marL="457200" lvl="0" indent="-311150" algn="l" rtl="0">
              <a:lnSpc>
                <a:spcPct val="150000"/>
              </a:lnSpc>
              <a:spcBef>
                <a:spcPts val="0"/>
              </a:spcBef>
              <a:spcAft>
                <a:spcPts val="0"/>
              </a:spcAft>
              <a:buClr>
                <a:schemeClr val="dk1"/>
              </a:buClr>
              <a:buSzPts val="1300"/>
              <a:buChar char="●"/>
            </a:pPr>
            <a:r>
              <a:rPr lang="en" sz="1300">
                <a:solidFill>
                  <a:schemeClr val="dk1"/>
                </a:solidFill>
              </a:rPr>
              <a:t>In this method, all the eligible individuals have a chance of selecting the sample from the whole sample space. </a:t>
            </a:r>
            <a:endParaRPr sz="1300">
              <a:solidFill>
                <a:schemeClr val="dk1"/>
              </a:solidFill>
            </a:endParaRPr>
          </a:p>
          <a:p>
            <a:pPr marL="457200" lvl="0" indent="-311150" algn="l" rtl="0">
              <a:lnSpc>
                <a:spcPct val="150000"/>
              </a:lnSpc>
              <a:spcBef>
                <a:spcPts val="0"/>
              </a:spcBef>
              <a:spcAft>
                <a:spcPts val="0"/>
              </a:spcAft>
              <a:buClr>
                <a:schemeClr val="dk1"/>
              </a:buClr>
              <a:buSzPts val="1300"/>
              <a:buChar char="●"/>
            </a:pPr>
            <a:r>
              <a:rPr lang="en" sz="1300">
                <a:solidFill>
                  <a:schemeClr val="dk1"/>
                </a:solidFill>
              </a:rPr>
              <a:t>This method is more time consuming and expensive than the non-probability sampling method. </a:t>
            </a:r>
            <a:endParaRPr sz="1300">
              <a:solidFill>
                <a:schemeClr val="dk1"/>
              </a:solidFill>
            </a:endParaRPr>
          </a:p>
          <a:p>
            <a:pPr marL="457200" lvl="0" indent="-311150" algn="l" rtl="0">
              <a:lnSpc>
                <a:spcPct val="150000"/>
              </a:lnSpc>
              <a:spcBef>
                <a:spcPts val="0"/>
              </a:spcBef>
              <a:spcAft>
                <a:spcPts val="0"/>
              </a:spcAft>
              <a:buClr>
                <a:schemeClr val="dk1"/>
              </a:buClr>
              <a:buSzPts val="1300"/>
              <a:buChar char="●"/>
            </a:pPr>
            <a:r>
              <a:rPr lang="en" sz="1300">
                <a:solidFill>
                  <a:schemeClr val="dk1"/>
                </a:solidFill>
              </a:rPr>
              <a:t>The benefit of using probability sampling is that it guarantees the sample that should be the representative of the population.</a:t>
            </a:r>
            <a:endParaRPr sz="1300">
              <a:solidFill>
                <a:schemeClr val="dk1"/>
              </a:solidFill>
            </a:endParaRPr>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sp>
        <p:nvSpPr>
          <p:cNvPr id="742" name="Google Shape;742;p140"/>
          <p:cNvSpPr txBox="1">
            <a:spLocks noGrp="1"/>
          </p:cNvSpPr>
          <p:nvPr>
            <p:ph type="body" idx="1"/>
          </p:nvPr>
        </p:nvSpPr>
        <p:spPr>
          <a:xfrm>
            <a:off x="347325" y="254875"/>
            <a:ext cx="8520600" cy="2131800"/>
          </a:xfrm>
          <a:prstGeom prst="rect">
            <a:avLst/>
          </a:prstGeom>
        </p:spPr>
        <p:txBody>
          <a:bodyPr spcFirstLastPara="1" wrap="square" lIns="91425" tIns="91425" rIns="91425" bIns="91425" anchor="t" anchorCtr="0">
            <a:normAutofit fontScale="92500" lnSpcReduction="20000"/>
          </a:bodyPr>
          <a:lstStyle/>
          <a:p>
            <a:pPr marL="139700" marR="139700" lvl="0" indent="0" algn="l" rtl="0">
              <a:lnSpc>
                <a:spcPct val="130000"/>
              </a:lnSpc>
              <a:spcBef>
                <a:spcPts val="0"/>
              </a:spcBef>
              <a:spcAft>
                <a:spcPts val="0"/>
              </a:spcAft>
              <a:buClr>
                <a:schemeClr val="dk1"/>
              </a:buClr>
              <a:buSzPct val="66340"/>
              <a:buFont typeface="Arial"/>
              <a:buNone/>
            </a:pPr>
            <a:r>
              <a:rPr lang="en" sz="1658" b="1">
                <a:solidFill>
                  <a:srgbClr val="323D47"/>
                </a:solidFill>
                <a:highlight>
                  <a:srgbClr val="FFFFFF"/>
                </a:highlight>
              </a:rPr>
              <a:t>Pictogram graph</a:t>
            </a:r>
            <a:endParaRPr sz="1658" b="1">
              <a:solidFill>
                <a:srgbClr val="323D47"/>
              </a:solidFill>
              <a:highlight>
                <a:srgbClr val="FFFFFF"/>
              </a:highlight>
            </a:endParaRPr>
          </a:p>
          <a:p>
            <a:pPr marL="139700" marR="139700" lvl="0" indent="0" algn="l" rtl="0">
              <a:spcBef>
                <a:spcPts val="0"/>
              </a:spcBef>
              <a:spcAft>
                <a:spcPts val="0"/>
              </a:spcAft>
              <a:buNone/>
            </a:pPr>
            <a:r>
              <a:rPr lang="en" sz="1458">
                <a:solidFill>
                  <a:srgbClr val="555555"/>
                </a:solidFill>
                <a:highlight>
                  <a:srgbClr val="FFFFFF"/>
                </a:highlight>
              </a:rPr>
              <a:t>A pictogram graph uses </a:t>
            </a:r>
            <a:r>
              <a:rPr lang="en" sz="1458">
                <a:solidFill>
                  <a:srgbClr val="6AA84F"/>
                </a:solidFill>
                <a:highlight>
                  <a:srgbClr val="FFFFFF"/>
                </a:highlight>
              </a:rPr>
              <a:t>pictures or icons </a:t>
            </a:r>
            <a:r>
              <a:rPr lang="en" sz="1458">
                <a:solidFill>
                  <a:srgbClr val="555555"/>
                </a:solidFill>
                <a:highlight>
                  <a:srgbClr val="FFFFFF"/>
                </a:highlight>
              </a:rPr>
              <a:t>relating to the main topic to visualise a small dataset. The fun combination of colours and illustrations makes it a frequent use at schools.</a:t>
            </a:r>
            <a:endParaRPr sz="1458">
              <a:solidFill>
                <a:srgbClr val="555555"/>
              </a:solidFill>
              <a:highlight>
                <a:srgbClr val="FFFFFF"/>
              </a:highlight>
            </a:endParaRPr>
          </a:p>
          <a:p>
            <a:pPr marL="139700" marR="139700" lvl="0" indent="0" algn="l" rtl="0">
              <a:spcBef>
                <a:spcPts val="1800"/>
              </a:spcBef>
              <a:spcAft>
                <a:spcPts val="0"/>
              </a:spcAft>
              <a:buClr>
                <a:schemeClr val="dk1"/>
              </a:buClr>
              <a:buSzPct val="75440"/>
              <a:buFont typeface="Arial"/>
              <a:buNone/>
            </a:pPr>
            <a:r>
              <a:rPr lang="en" sz="1458">
                <a:solidFill>
                  <a:srgbClr val="555555"/>
                </a:solidFill>
                <a:highlight>
                  <a:srgbClr val="FFFFFF"/>
                </a:highlight>
              </a:rPr>
              <a:t>Pictograms are a breath of fresh air if you want to stay away from the monotonous line chart or bar chart for a while. However, they can </a:t>
            </a:r>
            <a:r>
              <a:rPr lang="en" sz="1458">
                <a:solidFill>
                  <a:srgbClr val="6AA84F"/>
                </a:solidFill>
                <a:highlight>
                  <a:srgbClr val="FFFFFF"/>
                </a:highlight>
              </a:rPr>
              <a:t>present a very limited amount of data</a:t>
            </a:r>
            <a:r>
              <a:rPr lang="en" sz="1458">
                <a:solidFill>
                  <a:srgbClr val="555555"/>
                </a:solidFill>
                <a:highlight>
                  <a:srgbClr val="FFFFFF"/>
                </a:highlight>
              </a:rPr>
              <a:t> and sometimes they are only there for displays and </a:t>
            </a:r>
            <a:r>
              <a:rPr lang="en" sz="1458">
                <a:solidFill>
                  <a:srgbClr val="6AA84F"/>
                </a:solidFill>
                <a:highlight>
                  <a:srgbClr val="FFFFFF"/>
                </a:highlight>
              </a:rPr>
              <a:t>do not represent real statistics.</a:t>
            </a:r>
            <a:endParaRPr sz="1458">
              <a:solidFill>
                <a:srgbClr val="6AA84F"/>
              </a:solidFill>
              <a:highlight>
                <a:srgbClr val="FFFFFF"/>
              </a:highlight>
            </a:endParaRPr>
          </a:p>
          <a:p>
            <a:pPr marL="0" lvl="0" indent="0" algn="l" rtl="0">
              <a:spcBef>
                <a:spcPts val="1800"/>
              </a:spcBef>
              <a:spcAft>
                <a:spcPts val="1200"/>
              </a:spcAft>
              <a:buNone/>
            </a:pPr>
            <a:endParaRPr/>
          </a:p>
        </p:txBody>
      </p:sp>
      <p:pic>
        <p:nvPicPr>
          <p:cNvPr id="743" name="Google Shape;743;p140"/>
          <p:cNvPicPr preferRelativeResize="0"/>
          <p:nvPr/>
        </p:nvPicPr>
        <p:blipFill>
          <a:blip r:embed="rId3">
            <a:alphaModFix/>
          </a:blip>
          <a:stretch>
            <a:fillRect/>
          </a:stretch>
        </p:blipFill>
        <p:spPr>
          <a:xfrm>
            <a:off x="2564622" y="2354178"/>
            <a:ext cx="3800350" cy="2730400"/>
          </a:xfrm>
          <a:prstGeom prst="rect">
            <a:avLst/>
          </a:prstGeom>
          <a:noFill/>
          <a:ln>
            <a:noFill/>
          </a:ln>
        </p:spPr>
      </p:pic>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Shape 747"/>
        <p:cNvGrpSpPr/>
        <p:nvPr/>
      </p:nvGrpSpPr>
      <p:grpSpPr>
        <a:xfrm>
          <a:off x="0" y="0"/>
          <a:ext cx="0" cy="0"/>
          <a:chOff x="0" y="0"/>
          <a:chExt cx="0" cy="0"/>
        </a:xfrm>
      </p:grpSpPr>
      <p:sp>
        <p:nvSpPr>
          <p:cNvPr id="748" name="Google Shape;748;p141"/>
          <p:cNvSpPr txBox="1">
            <a:spLocks noGrp="1"/>
          </p:cNvSpPr>
          <p:nvPr>
            <p:ph type="body" idx="1"/>
          </p:nvPr>
        </p:nvSpPr>
        <p:spPr>
          <a:xfrm>
            <a:off x="311700" y="705275"/>
            <a:ext cx="8520600" cy="3863700"/>
          </a:xfrm>
          <a:prstGeom prst="rect">
            <a:avLst/>
          </a:prstGeom>
        </p:spPr>
        <p:txBody>
          <a:bodyPr spcFirstLastPara="1" wrap="square" lIns="91425" tIns="91425" rIns="91425" bIns="91425" anchor="t" anchorCtr="0">
            <a:normAutofit/>
          </a:bodyPr>
          <a:lstStyle/>
          <a:p>
            <a:pPr marL="139700" marR="139700" lvl="0" indent="0" algn="l" rtl="0">
              <a:lnSpc>
                <a:spcPct val="130000"/>
              </a:lnSpc>
              <a:spcBef>
                <a:spcPts val="0"/>
              </a:spcBef>
              <a:spcAft>
                <a:spcPts val="0"/>
              </a:spcAft>
              <a:buClr>
                <a:schemeClr val="dk1"/>
              </a:buClr>
              <a:buSzPts val="1100"/>
              <a:buFont typeface="Arial"/>
              <a:buNone/>
            </a:pPr>
            <a:r>
              <a:rPr lang="en" sz="1750" b="1">
                <a:solidFill>
                  <a:srgbClr val="323D47"/>
                </a:solidFill>
                <a:highlight>
                  <a:srgbClr val="FFFFFF"/>
                </a:highlight>
              </a:rPr>
              <a:t>Radar chart</a:t>
            </a:r>
            <a:endParaRPr sz="1750" b="1">
              <a:solidFill>
                <a:srgbClr val="323D47"/>
              </a:solidFill>
              <a:highlight>
                <a:srgbClr val="FFFFFF"/>
              </a:highlight>
            </a:endParaRPr>
          </a:p>
          <a:p>
            <a:pPr marL="457200" marR="139700" lvl="0" indent="-327025" algn="l" rtl="0">
              <a:spcBef>
                <a:spcPts val="0"/>
              </a:spcBef>
              <a:spcAft>
                <a:spcPts val="0"/>
              </a:spcAft>
              <a:buClr>
                <a:srgbClr val="555555"/>
              </a:buClr>
              <a:buSzPts val="1550"/>
              <a:buChar char="●"/>
            </a:pPr>
            <a:r>
              <a:rPr lang="en" sz="1550">
                <a:solidFill>
                  <a:srgbClr val="555555"/>
                </a:solidFill>
                <a:highlight>
                  <a:srgbClr val="FFFFFF"/>
                </a:highlight>
              </a:rPr>
              <a:t>If presenting five or more variables in the form of a bar chart is too stuffy then you should try using a radar chart, which is one of the most creative ways to present data.</a:t>
            </a:r>
            <a:endParaRPr sz="1550">
              <a:solidFill>
                <a:srgbClr val="555555"/>
              </a:solidFill>
              <a:highlight>
                <a:srgbClr val="FFFFFF"/>
              </a:highlight>
            </a:endParaRPr>
          </a:p>
          <a:p>
            <a:pPr marL="457200" marR="139700" lvl="0" indent="-327025" algn="l" rtl="0">
              <a:spcBef>
                <a:spcPts val="0"/>
              </a:spcBef>
              <a:spcAft>
                <a:spcPts val="0"/>
              </a:spcAft>
              <a:buClr>
                <a:srgbClr val="555555"/>
              </a:buClr>
              <a:buSzPts val="1550"/>
              <a:buChar char="●"/>
            </a:pPr>
            <a:r>
              <a:rPr lang="en" sz="1550">
                <a:solidFill>
                  <a:srgbClr val="555555"/>
                </a:solidFill>
                <a:highlight>
                  <a:srgbClr val="FFFFFF"/>
                </a:highlight>
              </a:rPr>
              <a:t>Radar charts show data in terms of how they compare to each other starting from the same point. Some also call them ‘</a:t>
            </a:r>
            <a:r>
              <a:rPr lang="en" sz="1550">
                <a:solidFill>
                  <a:srgbClr val="6AA84F"/>
                </a:solidFill>
                <a:highlight>
                  <a:srgbClr val="FFFFFF"/>
                </a:highlight>
              </a:rPr>
              <a:t>spider charts</a:t>
            </a:r>
            <a:r>
              <a:rPr lang="en" sz="1550">
                <a:solidFill>
                  <a:srgbClr val="555555"/>
                </a:solidFill>
                <a:highlight>
                  <a:srgbClr val="FFFFFF"/>
                </a:highlight>
              </a:rPr>
              <a:t>’ because each aspect combined looks like a spider web.</a:t>
            </a:r>
            <a:endParaRPr sz="1550">
              <a:solidFill>
                <a:srgbClr val="555555"/>
              </a:solidFill>
              <a:highlight>
                <a:srgbClr val="FFFFFF"/>
              </a:highlight>
            </a:endParaRPr>
          </a:p>
          <a:p>
            <a:pPr marL="457200" lvl="0" indent="0" algn="l" rtl="0">
              <a:spcBef>
                <a:spcPts val="1800"/>
              </a:spcBef>
              <a:spcAft>
                <a:spcPts val="1200"/>
              </a:spcAft>
              <a:buNone/>
            </a:pPr>
            <a:endParaRPr sz="2000"/>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53" name="Google Shape;753;p142"/>
          <p:cNvSpPr txBox="1">
            <a:spLocks noGrp="1"/>
          </p:cNvSpPr>
          <p:nvPr>
            <p:ph type="body" idx="1"/>
          </p:nvPr>
        </p:nvSpPr>
        <p:spPr>
          <a:xfrm>
            <a:off x="311700" y="447225"/>
            <a:ext cx="8520600" cy="1640100"/>
          </a:xfrm>
          <a:prstGeom prst="rect">
            <a:avLst/>
          </a:prstGeom>
        </p:spPr>
        <p:txBody>
          <a:bodyPr spcFirstLastPara="1" wrap="square" lIns="91425" tIns="91425" rIns="91425" bIns="91425" anchor="t" anchorCtr="0">
            <a:normAutofit/>
          </a:bodyPr>
          <a:lstStyle/>
          <a:p>
            <a:pPr marL="457200" lvl="0" indent="-327025" algn="l" rtl="0">
              <a:spcBef>
                <a:spcPts val="0"/>
              </a:spcBef>
              <a:spcAft>
                <a:spcPts val="0"/>
              </a:spcAft>
              <a:buClr>
                <a:srgbClr val="555555"/>
              </a:buClr>
              <a:buSzPts val="1550"/>
              <a:buChar char="●"/>
            </a:pPr>
            <a:r>
              <a:rPr lang="en" sz="1550">
                <a:solidFill>
                  <a:srgbClr val="555555"/>
                </a:solidFill>
                <a:highlight>
                  <a:schemeClr val="lt1"/>
                </a:highlight>
              </a:rPr>
              <a:t>Radar charts can be a great use for parents who’d like to compare their child’s grades with their peers to lower their self-esteem. You can see that each angular represents a subject with a score value ranging from 0 to 100. Each student’s score across 5 subjects is highlighted in a different colour.</a:t>
            </a:r>
            <a:endParaRPr/>
          </a:p>
        </p:txBody>
      </p:sp>
      <p:pic>
        <p:nvPicPr>
          <p:cNvPr id="754" name="Google Shape;754;p142"/>
          <p:cNvPicPr preferRelativeResize="0"/>
          <p:nvPr/>
        </p:nvPicPr>
        <p:blipFill>
          <a:blip r:embed="rId3">
            <a:alphaModFix/>
          </a:blip>
          <a:stretch>
            <a:fillRect/>
          </a:stretch>
        </p:blipFill>
        <p:spPr>
          <a:xfrm>
            <a:off x="3614043" y="1655671"/>
            <a:ext cx="3572578" cy="3416399"/>
          </a:xfrm>
          <a:prstGeom prst="rect">
            <a:avLst/>
          </a:prstGeom>
          <a:noFill/>
          <a:ln>
            <a:noFill/>
          </a:ln>
        </p:spPr>
      </p:pic>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Shape 758"/>
        <p:cNvGrpSpPr/>
        <p:nvPr/>
      </p:nvGrpSpPr>
      <p:grpSpPr>
        <a:xfrm>
          <a:off x="0" y="0"/>
          <a:ext cx="0" cy="0"/>
          <a:chOff x="0" y="0"/>
          <a:chExt cx="0" cy="0"/>
        </a:xfrm>
      </p:grpSpPr>
      <p:sp>
        <p:nvSpPr>
          <p:cNvPr id="759" name="Google Shape;759;p143"/>
          <p:cNvSpPr txBox="1">
            <a:spLocks noGrp="1"/>
          </p:cNvSpPr>
          <p:nvPr>
            <p:ph type="body" idx="1"/>
          </p:nvPr>
        </p:nvSpPr>
        <p:spPr>
          <a:xfrm>
            <a:off x="311700" y="445050"/>
            <a:ext cx="8520600" cy="1784700"/>
          </a:xfrm>
          <a:prstGeom prst="rect">
            <a:avLst/>
          </a:prstGeom>
        </p:spPr>
        <p:txBody>
          <a:bodyPr spcFirstLastPara="1" wrap="square" lIns="91425" tIns="91425" rIns="91425" bIns="91425" anchor="t" anchorCtr="0">
            <a:normAutofit/>
          </a:bodyPr>
          <a:lstStyle/>
          <a:p>
            <a:pPr marL="139700" marR="139700" lvl="0" indent="0" algn="l" rtl="0">
              <a:lnSpc>
                <a:spcPct val="130000"/>
              </a:lnSpc>
              <a:spcBef>
                <a:spcPts val="0"/>
              </a:spcBef>
              <a:spcAft>
                <a:spcPts val="0"/>
              </a:spcAft>
              <a:buClr>
                <a:schemeClr val="dk1"/>
              </a:buClr>
              <a:buSzPts val="1100"/>
              <a:buFont typeface="Arial"/>
              <a:buNone/>
            </a:pPr>
            <a:r>
              <a:rPr lang="en" sz="1550" b="1">
                <a:solidFill>
                  <a:srgbClr val="323D47"/>
                </a:solidFill>
                <a:highlight>
                  <a:srgbClr val="FFFFFF"/>
                </a:highlight>
              </a:rPr>
              <a:t>Heat map</a:t>
            </a:r>
            <a:endParaRPr sz="1550" b="1">
              <a:solidFill>
                <a:srgbClr val="323D47"/>
              </a:solidFill>
              <a:highlight>
                <a:srgbClr val="FFFFFF"/>
              </a:highlight>
            </a:endParaRPr>
          </a:p>
          <a:p>
            <a:pPr marL="457200" marR="139700" lvl="0" indent="-314325" algn="l" rtl="0">
              <a:spcBef>
                <a:spcPts val="0"/>
              </a:spcBef>
              <a:spcAft>
                <a:spcPts val="0"/>
              </a:spcAft>
              <a:buClr>
                <a:srgbClr val="555555"/>
              </a:buClr>
              <a:buSzPts val="1350"/>
              <a:buChar char="●"/>
            </a:pPr>
            <a:r>
              <a:rPr lang="en" sz="1350">
                <a:solidFill>
                  <a:srgbClr val="555555"/>
                </a:solidFill>
                <a:highlight>
                  <a:srgbClr val="FFFFFF"/>
                </a:highlight>
              </a:rPr>
              <a:t>A heat map represents </a:t>
            </a:r>
            <a:r>
              <a:rPr lang="en" sz="1350">
                <a:solidFill>
                  <a:srgbClr val="6AA84F"/>
                </a:solidFill>
                <a:highlight>
                  <a:srgbClr val="FFFFFF"/>
                </a:highlight>
              </a:rPr>
              <a:t>data density in colours</a:t>
            </a:r>
            <a:r>
              <a:rPr lang="en" sz="1350">
                <a:solidFill>
                  <a:srgbClr val="555555"/>
                </a:solidFill>
                <a:highlight>
                  <a:srgbClr val="FFFFFF"/>
                </a:highlight>
              </a:rPr>
              <a:t>. The bigger the number, the more colour intense that data will be represented.</a:t>
            </a:r>
            <a:endParaRPr sz="1350">
              <a:solidFill>
                <a:srgbClr val="555555"/>
              </a:solidFill>
              <a:highlight>
                <a:srgbClr val="FFFFFF"/>
              </a:highlight>
            </a:endParaRPr>
          </a:p>
          <a:p>
            <a:pPr marL="457200" marR="139700" lvl="0" indent="-314325" algn="l" rtl="0">
              <a:spcBef>
                <a:spcPts val="0"/>
              </a:spcBef>
              <a:spcAft>
                <a:spcPts val="0"/>
              </a:spcAft>
              <a:buClr>
                <a:srgbClr val="555555"/>
              </a:buClr>
              <a:buSzPts val="1350"/>
              <a:buChar char="●"/>
            </a:pPr>
            <a:r>
              <a:rPr lang="en" sz="1350">
                <a:solidFill>
                  <a:srgbClr val="555555"/>
                </a:solidFill>
                <a:highlight>
                  <a:srgbClr val="FFFFFF"/>
                </a:highlight>
              </a:rPr>
              <a:t>For elections, many news outlets assign a specific colour code to a state, with blue representing one candidate and red representing the other. The shade of either blue or red in each state shows the strength of the overall vote in that state.</a:t>
            </a:r>
            <a:endParaRPr/>
          </a:p>
        </p:txBody>
      </p:sp>
      <p:pic>
        <p:nvPicPr>
          <p:cNvPr id="760" name="Google Shape;760;p143"/>
          <p:cNvPicPr preferRelativeResize="0"/>
          <p:nvPr/>
        </p:nvPicPr>
        <p:blipFill>
          <a:blip r:embed="rId3">
            <a:alphaModFix/>
          </a:blip>
          <a:stretch>
            <a:fillRect/>
          </a:stretch>
        </p:blipFill>
        <p:spPr>
          <a:xfrm>
            <a:off x="4221850" y="1916350"/>
            <a:ext cx="4505001" cy="3085875"/>
          </a:xfrm>
          <a:prstGeom prst="rect">
            <a:avLst/>
          </a:prstGeom>
          <a:noFill/>
          <a:ln>
            <a:noFill/>
          </a:ln>
        </p:spPr>
      </p:pic>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Shape 764"/>
        <p:cNvGrpSpPr/>
        <p:nvPr/>
      </p:nvGrpSpPr>
      <p:grpSpPr>
        <a:xfrm>
          <a:off x="0" y="0"/>
          <a:ext cx="0" cy="0"/>
          <a:chOff x="0" y="0"/>
          <a:chExt cx="0" cy="0"/>
        </a:xfrm>
      </p:grpSpPr>
      <p:sp>
        <p:nvSpPr>
          <p:cNvPr id="765" name="Google Shape;765;p144"/>
          <p:cNvSpPr txBox="1">
            <a:spLocks noGrp="1"/>
          </p:cNvSpPr>
          <p:nvPr>
            <p:ph type="body" idx="1"/>
          </p:nvPr>
        </p:nvSpPr>
        <p:spPr>
          <a:xfrm>
            <a:off x="311700" y="776500"/>
            <a:ext cx="8520600" cy="3792300"/>
          </a:xfrm>
          <a:prstGeom prst="rect">
            <a:avLst/>
          </a:prstGeom>
        </p:spPr>
        <p:txBody>
          <a:bodyPr spcFirstLastPara="1" wrap="square" lIns="91425" tIns="91425" rIns="91425" bIns="91425" anchor="t" anchorCtr="0">
            <a:normAutofit/>
          </a:bodyPr>
          <a:lstStyle/>
          <a:p>
            <a:pPr marL="139700" marR="139700" lvl="0" indent="0" algn="l" rtl="0">
              <a:lnSpc>
                <a:spcPct val="130000"/>
              </a:lnSpc>
              <a:spcBef>
                <a:spcPts val="0"/>
              </a:spcBef>
              <a:spcAft>
                <a:spcPts val="0"/>
              </a:spcAft>
              <a:buClr>
                <a:schemeClr val="dk1"/>
              </a:buClr>
              <a:buSzPts val="1100"/>
              <a:buFont typeface="Arial"/>
              <a:buNone/>
            </a:pPr>
            <a:r>
              <a:rPr lang="en" sz="1550" b="1">
                <a:solidFill>
                  <a:srgbClr val="323D47"/>
                </a:solidFill>
                <a:highlight>
                  <a:srgbClr val="FFFFFF"/>
                </a:highlight>
              </a:rPr>
              <a:t>Scatter plot</a:t>
            </a:r>
            <a:endParaRPr sz="1550" b="1">
              <a:solidFill>
                <a:srgbClr val="323D47"/>
              </a:solidFill>
              <a:highlight>
                <a:srgbClr val="FFFFFF"/>
              </a:highlight>
            </a:endParaRPr>
          </a:p>
          <a:p>
            <a:pPr marL="457200" marR="139700" lvl="0" indent="-327025" algn="l" rtl="0">
              <a:spcBef>
                <a:spcPts val="0"/>
              </a:spcBef>
              <a:spcAft>
                <a:spcPts val="0"/>
              </a:spcAft>
              <a:buClr>
                <a:srgbClr val="555555"/>
              </a:buClr>
              <a:buSzPts val="1550"/>
              <a:buChar char="●"/>
            </a:pPr>
            <a:r>
              <a:rPr lang="en" sz="1550">
                <a:solidFill>
                  <a:srgbClr val="555555"/>
                </a:solidFill>
                <a:highlight>
                  <a:srgbClr val="FFFFFF"/>
                </a:highlight>
              </a:rPr>
              <a:t>If you present your </a:t>
            </a:r>
            <a:r>
              <a:rPr lang="en" sz="1550">
                <a:solidFill>
                  <a:srgbClr val="6AA84F"/>
                </a:solidFill>
                <a:highlight>
                  <a:srgbClr val="FFFFFF"/>
                </a:highlight>
              </a:rPr>
              <a:t>data in dots</a:t>
            </a:r>
            <a:r>
              <a:rPr lang="en" sz="1550">
                <a:solidFill>
                  <a:srgbClr val="555555"/>
                </a:solidFill>
                <a:highlight>
                  <a:srgbClr val="FFFFFF"/>
                </a:highlight>
              </a:rPr>
              <a:t> instead of chunky bars, you’ll have a scatter plot. </a:t>
            </a:r>
            <a:endParaRPr sz="1550">
              <a:solidFill>
                <a:srgbClr val="555555"/>
              </a:solidFill>
              <a:highlight>
                <a:srgbClr val="FFFFFF"/>
              </a:highlight>
            </a:endParaRPr>
          </a:p>
          <a:p>
            <a:pPr marL="457200" marR="139700" lvl="0" indent="-327025" algn="l" rtl="0">
              <a:spcBef>
                <a:spcPts val="0"/>
              </a:spcBef>
              <a:spcAft>
                <a:spcPts val="0"/>
              </a:spcAft>
              <a:buClr>
                <a:srgbClr val="555555"/>
              </a:buClr>
              <a:buSzPts val="1550"/>
              <a:buChar char="●"/>
            </a:pPr>
            <a:r>
              <a:rPr lang="en" sz="1550">
                <a:solidFill>
                  <a:srgbClr val="555555"/>
                </a:solidFill>
                <a:highlight>
                  <a:srgbClr val="FFFFFF"/>
                </a:highlight>
              </a:rPr>
              <a:t>A scatter plot is a </a:t>
            </a:r>
            <a:r>
              <a:rPr lang="en" sz="1550">
                <a:solidFill>
                  <a:srgbClr val="6AA84F"/>
                </a:solidFill>
                <a:highlight>
                  <a:srgbClr val="FFFFFF"/>
                </a:highlight>
              </a:rPr>
              <a:t>grid with several inputs</a:t>
            </a:r>
            <a:r>
              <a:rPr lang="en" sz="1550">
                <a:solidFill>
                  <a:srgbClr val="555555"/>
                </a:solidFill>
                <a:highlight>
                  <a:srgbClr val="FFFFFF"/>
                </a:highlight>
              </a:rPr>
              <a:t> showing the relationship between two variables. It’s good at collecting seemingly random data and revealing some telling trends.</a:t>
            </a:r>
            <a:endParaRPr sz="1550">
              <a:solidFill>
                <a:srgbClr val="555555"/>
              </a:solidFill>
              <a:highlight>
                <a:srgbClr val="FFFFFF"/>
              </a:highlight>
            </a:endParaRPr>
          </a:p>
          <a:p>
            <a:pPr marL="457200" lvl="0" indent="0" algn="l" rtl="0">
              <a:spcBef>
                <a:spcPts val="1800"/>
              </a:spcBef>
              <a:spcAft>
                <a:spcPts val="1200"/>
              </a:spcAft>
              <a:buNone/>
            </a:pPr>
            <a:endParaRPr sz="2000"/>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sp>
        <p:nvSpPr>
          <p:cNvPr id="770" name="Google Shape;770;p145"/>
          <p:cNvSpPr txBox="1">
            <a:spLocks noGrp="1"/>
          </p:cNvSpPr>
          <p:nvPr>
            <p:ph type="body" idx="1"/>
          </p:nvPr>
        </p:nvSpPr>
        <p:spPr>
          <a:xfrm>
            <a:off x="375825" y="361725"/>
            <a:ext cx="8520600" cy="1341000"/>
          </a:xfrm>
          <a:prstGeom prst="rect">
            <a:avLst/>
          </a:prstGeom>
        </p:spPr>
        <p:txBody>
          <a:bodyPr spcFirstLastPara="1" wrap="square" lIns="91425" tIns="91425" rIns="91425" bIns="91425" anchor="t" anchorCtr="0">
            <a:normAutofit lnSpcReduction="20000"/>
          </a:bodyPr>
          <a:lstStyle/>
          <a:p>
            <a:pPr marL="457200" lvl="0" indent="-327025" algn="l" rtl="0">
              <a:spcBef>
                <a:spcPts val="0"/>
              </a:spcBef>
              <a:spcAft>
                <a:spcPts val="0"/>
              </a:spcAft>
              <a:buClr>
                <a:srgbClr val="555555"/>
              </a:buClr>
              <a:buSzPts val="1550"/>
              <a:buChar char="●"/>
            </a:pPr>
            <a:r>
              <a:rPr lang="en" sz="1550">
                <a:solidFill>
                  <a:srgbClr val="555555"/>
                </a:solidFill>
                <a:highlight>
                  <a:schemeClr val="lt1"/>
                </a:highlight>
              </a:rPr>
              <a:t>For example, in this graph, each dot shows the average daily temperature versus the number of beach visitors across several days. You can see that the dots get higher as the temperature increases, so it’s likely that hotter weather leads to more visitors.</a:t>
            </a:r>
            <a:endParaRPr sz="2000"/>
          </a:p>
          <a:p>
            <a:pPr marL="0" lvl="0" indent="0" algn="l" rtl="0">
              <a:spcBef>
                <a:spcPts val="1200"/>
              </a:spcBef>
              <a:spcAft>
                <a:spcPts val="1200"/>
              </a:spcAft>
              <a:buNone/>
            </a:pPr>
            <a:endParaRPr/>
          </a:p>
        </p:txBody>
      </p:sp>
      <p:pic>
        <p:nvPicPr>
          <p:cNvPr id="771" name="Google Shape;771;p145"/>
          <p:cNvPicPr preferRelativeResize="0"/>
          <p:nvPr/>
        </p:nvPicPr>
        <p:blipFill>
          <a:blip r:embed="rId3">
            <a:alphaModFix/>
          </a:blip>
          <a:stretch>
            <a:fillRect/>
          </a:stretch>
        </p:blipFill>
        <p:spPr>
          <a:xfrm>
            <a:off x="2379400" y="1546600"/>
            <a:ext cx="3305524" cy="3202950"/>
          </a:xfrm>
          <a:prstGeom prst="rect">
            <a:avLst/>
          </a:prstGeom>
          <a:noFill/>
          <a:ln>
            <a:noFill/>
          </a:ln>
        </p:spPr>
      </p:pic>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sp>
        <p:nvSpPr>
          <p:cNvPr id="776" name="Google Shape;776;p14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25000"/>
              </a:lnSpc>
              <a:spcBef>
                <a:spcPts val="1800"/>
              </a:spcBef>
              <a:spcAft>
                <a:spcPts val="0"/>
              </a:spcAft>
              <a:buClr>
                <a:schemeClr val="dk1"/>
              </a:buClr>
              <a:buSzPct val="64705"/>
              <a:buFont typeface="Arial"/>
              <a:buNone/>
            </a:pPr>
            <a:r>
              <a:rPr lang="en" sz="1700" b="1">
                <a:solidFill>
                  <a:srgbClr val="2D2D2D"/>
                </a:solidFill>
              </a:rPr>
              <a:t>How To Present Data?</a:t>
            </a:r>
            <a:endParaRPr sz="1700" b="1">
              <a:solidFill>
                <a:srgbClr val="2D2D2D"/>
              </a:solidFill>
            </a:endParaRPr>
          </a:p>
          <a:p>
            <a:pPr marL="0" lvl="0" indent="0" algn="l" rtl="0">
              <a:spcBef>
                <a:spcPts val="0"/>
              </a:spcBef>
              <a:spcAft>
                <a:spcPts val="0"/>
              </a:spcAft>
              <a:buNone/>
            </a:pPr>
            <a:endParaRPr/>
          </a:p>
        </p:txBody>
      </p:sp>
      <p:sp>
        <p:nvSpPr>
          <p:cNvPr id="777" name="Google Shape;777;p14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125000"/>
              </a:lnSpc>
              <a:spcBef>
                <a:spcPts val="1400"/>
              </a:spcBef>
              <a:spcAft>
                <a:spcPts val="0"/>
              </a:spcAft>
              <a:buClr>
                <a:schemeClr val="dk1"/>
              </a:buClr>
              <a:buSzPts val="1100"/>
              <a:buFont typeface="Arial"/>
              <a:buNone/>
            </a:pPr>
            <a:r>
              <a:rPr lang="en" sz="1300" b="1">
                <a:solidFill>
                  <a:srgbClr val="2D2D2D"/>
                </a:solidFill>
              </a:rPr>
              <a:t>1. Organise your data</a:t>
            </a:r>
            <a:endParaRPr sz="1300" b="1">
              <a:solidFill>
                <a:srgbClr val="2D2D2D"/>
              </a:solidFill>
            </a:endParaRPr>
          </a:p>
          <a:p>
            <a:pPr marL="0" lvl="0" indent="0" algn="l" rtl="0">
              <a:lnSpc>
                <a:spcPct val="125000"/>
              </a:lnSpc>
              <a:spcBef>
                <a:spcPts val="1400"/>
              </a:spcBef>
              <a:spcAft>
                <a:spcPts val="0"/>
              </a:spcAft>
              <a:buClr>
                <a:schemeClr val="dk1"/>
              </a:buClr>
              <a:buSzPts val="1100"/>
              <a:buFont typeface="Arial"/>
              <a:buNone/>
            </a:pPr>
            <a:r>
              <a:rPr lang="en" sz="1300" b="1">
                <a:solidFill>
                  <a:srgbClr val="2D2D2D"/>
                </a:solidFill>
              </a:rPr>
              <a:t>2. Identify your audience</a:t>
            </a:r>
            <a:endParaRPr sz="1300" b="1">
              <a:solidFill>
                <a:srgbClr val="2D2D2D"/>
              </a:solidFill>
            </a:endParaRPr>
          </a:p>
          <a:p>
            <a:pPr marL="0" lvl="0" indent="0" algn="l" rtl="0">
              <a:lnSpc>
                <a:spcPct val="125000"/>
              </a:lnSpc>
              <a:spcBef>
                <a:spcPts val="1400"/>
              </a:spcBef>
              <a:spcAft>
                <a:spcPts val="0"/>
              </a:spcAft>
              <a:buClr>
                <a:schemeClr val="dk1"/>
              </a:buClr>
              <a:buSzPts val="1100"/>
              <a:buFont typeface="Arial"/>
              <a:buNone/>
            </a:pPr>
            <a:r>
              <a:rPr lang="en" sz="1300" b="1">
                <a:solidFill>
                  <a:srgbClr val="2D2D2D"/>
                </a:solidFill>
              </a:rPr>
              <a:t>3. Choose a presentation type</a:t>
            </a:r>
            <a:endParaRPr sz="1300" b="1">
              <a:solidFill>
                <a:srgbClr val="2D2D2D"/>
              </a:solidFill>
            </a:endParaRPr>
          </a:p>
          <a:p>
            <a:pPr marL="0" lvl="0" indent="0" algn="l" rtl="0">
              <a:lnSpc>
                <a:spcPct val="125000"/>
              </a:lnSpc>
              <a:spcBef>
                <a:spcPts val="1400"/>
              </a:spcBef>
              <a:spcAft>
                <a:spcPts val="0"/>
              </a:spcAft>
              <a:buClr>
                <a:schemeClr val="dk1"/>
              </a:buClr>
              <a:buSzPts val="1100"/>
              <a:buFont typeface="Arial"/>
              <a:buNone/>
            </a:pPr>
            <a:r>
              <a:rPr lang="en" sz="1300" b="1">
                <a:solidFill>
                  <a:srgbClr val="2D2D2D"/>
                </a:solidFill>
              </a:rPr>
              <a:t>4. Label your data</a:t>
            </a:r>
            <a:endParaRPr sz="1300" b="1">
              <a:solidFill>
                <a:srgbClr val="2D2D2D"/>
              </a:solidFill>
            </a:endParaRPr>
          </a:p>
          <a:p>
            <a:pPr marL="0" lvl="0" indent="0" algn="l" rtl="0">
              <a:lnSpc>
                <a:spcPct val="125000"/>
              </a:lnSpc>
              <a:spcBef>
                <a:spcPts val="1400"/>
              </a:spcBef>
              <a:spcAft>
                <a:spcPts val="0"/>
              </a:spcAft>
              <a:buClr>
                <a:schemeClr val="dk1"/>
              </a:buClr>
              <a:buSzPts val="1100"/>
              <a:buFont typeface="Arial"/>
              <a:buNone/>
            </a:pPr>
            <a:r>
              <a:rPr lang="en" sz="1300" b="1">
                <a:solidFill>
                  <a:srgbClr val="2D2D2D"/>
                </a:solidFill>
              </a:rPr>
              <a:t>5. Introduce your research</a:t>
            </a:r>
            <a:endParaRPr sz="1300" b="1">
              <a:solidFill>
                <a:srgbClr val="2D2D2D"/>
              </a:solidFill>
            </a:endParaRPr>
          </a:p>
          <a:p>
            <a:pPr marL="0" lvl="0" indent="0" algn="l" rtl="0">
              <a:lnSpc>
                <a:spcPct val="125000"/>
              </a:lnSpc>
              <a:spcBef>
                <a:spcPts val="1400"/>
              </a:spcBef>
              <a:spcAft>
                <a:spcPts val="0"/>
              </a:spcAft>
              <a:buClr>
                <a:schemeClr val="dk1"/>
              </a:buClr>
              <a:buSzPts val="1100"/>
              <a:buFont typeface="Arial"/>
              <a:buNone/>
            </a:pPr>
            <a:r>
              <a:rPr lang="en" sz="1300" b="1">
                <a:solidFill>
                  <a:srgbClr val="2D2D2D"/>
                </a:solidFill>
              </a:rPr>
              <a:t>6. Focus on main data points</a:t>
            </a:r>
            <a:endParaRPr sz="1300" b="1">
              <a:solidFill>
                <a:srgbClr val="2D2D2D"/>
              </a:solidFill>
            </a:endParaRPr>
          </a:p>
          <a:p>
            <a:pPr marL="0" lvl="0" indent="0" algn="l" rtl="0">
              <a:lnSpc>
                <a:spcPct val="125000"/>
              </a:lnSpc>
              <a:spcBef>
                <a:spcPts val="1400"/>
              </a:spcBef>
              <a:spcAft>
                <a:spcPts val="0"/>
              </a:spcAft>
              <a:buClr>
                <a:schemeClr val="dk1"/>
              </a:buClr>
              <a:buSzPts val="1100"/>
              <a:buFont typeface="Arial"/>
              <a:buNone/>
            </a:pPr>
            <a:r>
              <a:rPr lang="en" sz="1300" b="1">
                <a:solidFill>
                  <a:srgbClr val="2D2D2D"/>
                </a:solidFill>
              </a:rPr>
              <a:t>7. Summarise</a:t>
            </a:r>
            <a:endParaRPr sz="1300" b="1">
              <a:solidFill>
                <a:srgbClr val="2D2D2D"/>
              </a:solidFill>
            </a:endParaRPr>
          </a:p>
          <a:p>
            <a:pPr marL="0" lvl="0" indent="0" algn="l" rtl="0">
              <a:spcBef>
                <a:spcPts val="0"/>
              </a:spcBef>
              <a:spcAft>
                <a:spcPts val="1200"/>
              </a:spcAft>
              <a:buNone/>
            </a:pPr>
            <a:endParaRPr/>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Shape 781"/>
        <p:cNvGrpSpPr/>
        <p:nvPr/>
      </p:nvGrpSpPr>
      <p:grpSpPr>
        <a:xfrm>
          <a:off x="0" y="0"/>
          <a:ext cx="0" cy="0"/>
          <a:chOff x="0" y="0"/>
          <a:chExt cx="0" cy="0"/>
        </a:xfrm>
      </p:grpSpPr>
      <p:sp>
        <p:nvSpPr>
          <p:cNvPr id="782" name="Google Shape;782;p147"/>
          <p:cNvSpPr txBox="1">
            <a:spLocks noGrp="1"/>
          </p:cNvSpPr>
          <p:nvPr>
            <p:ph type="body" idx="1"/>
          </p:nvPr>
        </p:nvSpPr>
        <p:spPr>
          <a:xfrm>
            <a:off x="311700" y="612650"/>
            <a:ext cx="8520600" cy="3956100"/>
          </a:xfrm>
          <a:prstGeom prst="rect">
            <a:avLst/>
          </a:prstGeom>
        </p:spPr>
        <p:txBody>
          <a:bodyPr spcFirstLastPara="1" wrap="square" lIns="91425" tIns="91425" rIns="91425" bIns="91425" anchor="t" anchorCtr="0">
            <a:normAutofit/>
          </a:bodyPr>
          <a:lstStyle/>
          <a:p>
            <a:pPr marL="0" lvl="0" indent="0" algn="just" rtl="0">
              <a:lnSpc>
                <a:spcPct val="125000"/>
              </a:lnSpc>
              <a:spcBef>
                <a:spcPts val="1400"/>
              </a:spcBef>
              <a:spcAft>
                <a:spcPts val="0"/>
              </a:spcAft>
              <a:buClr>
                <a:schemeClr val="dk1"/>
              </a:buClr>
              <a:buSzPts val="1100"/>
              <a:buFont typeface="Arial"/>
              <a:buNone/>
            </a:pPr>
            <a:r>
              <a:rPr lang="en" sz="1500" b="1">
                <a:solidFill>
                  <a:srgbClr val="2D2D2D"/>
                </a:solidFill>
              </a:rPr>
              <a:t>1. Organise your data</a:t>
            </a:r>
            <a:endParaRPr sz="1500" b="1">
              <a:solidFill>
                <a:srgbClr val="2D2D2D"/>
              </a:solidFill>
            </a:endParaRPr>
          </a:p>
          <a:p>
            <a:pPr marL="457200" lvl="0" indent="-311150" algn="just" rtl="0">
              <a:lnSpc>
                <a:spcPct val="150000"/>
              </a:lnSpc>
              <a:spcBef>
                <a:spcPts val="900"/>
              </a:spcBef>
              <a:spcAft>
                <a:spcPts val="0"/>
              </a:spcAft>
              <a:buClr>
                <a:srgbClr val="2D2D2D"/>
              </a:buClr>
              <a:buSzPts val="1300"/>
              <a:buChar char="●"/>
            </a:pPr>
            <a:r>
              <a:rPr lang="en" sz="1300">
                <a:solidFill>
                  <a:srgbClr val="2D2D2D"/>
                </a:solidFill>
              </a:rPr>
              <a:t>Once your research is complete, analyse and categorise your data. This can include making conclusions and recognising the relationships between data points. You might organise your data by </a:t>
            </a:r>
            <a:r>
              <a:rPr lang="en" sz="1300">
                <a:solidFill>
                  <a:srgbClr val="6AA84F"/>
                </a:solidFill>
              </a:rPr>
              <a:t>qualities, quantities, time or space.</a:t>
            </a:r>
            <a:endParaRPr sz="1300">
              <a:solidFill>
                <a:srgbClr val="6AA84F"/>
              </a:solidFill>
            </a:endParaRPr>
          </a:p>
          <a:p>
            <a:pPr marL="457200" lvl="0" indent="-311150" algn="just" rtl="0">
              <a:lnSpc>
                <a:spcPct val="150000"/>
              </a:lnSpc>
              <a:spcBef>
                <a:spcPts val="0"/>
              </a:spcBef>
              <a:spcAft>
                <a:spcPts val="0"/>
              </a:spcAft>
              <a:buClr>
                <a:srgbClr val="2D2D2D"/>
              </a:buClr>
              <a:buSzPts val="1300"/>
              <a:buChar char="●"/>
            </a:pPr>
            <a:r>
              <a:rPr lang="en" sz="1300">
                <a:solidFill>
                  <a:srgbClr val="2D2D2D"/>
                </a:solidFill>
              </a:rPr>
              <a:t>Putting the data you collect into categories based on its most identifiable features is useful in helping you determine how to best present the data. </a:t>
            </a:r>
            <a:endParaRPr sz="1300">
              <a:solidFill>
                <a:srgbClr val="2D2D2D"/>
              </a:solidFill>
            </a:endParaRPr>
          </a:p>
          <a:p>
            <a:pPr marL="457200" lvl="0" indent="-311150" algn="just" rtl="0">
              <a:lnSpc>
                <a:spcPct val="150000"/>
              </a:lnSpc>
              <a:spcBef>
                <a:spcPts val="0"/>
              </a:spcBef>
              <a:spcAft>
                <a:spcPts val="0"/>
              </a:spcAft>
              <a:buClr>
                <a:srgbClr val="2D2D2D"/>
              </a:buClr>
              <a:buSzPts val="1300"/>
              <a:buChar char="●"/>
            </a:pPr>
            <a:r>
              <a:rPr lang="en" sz="1300">
                <a:solidFill>
                  <a:srgbClr val="2D2D2D"/>
                </a:solidFill>
              </a:rPr>
              <a:t>Organisation also helps compare the data and make important conclusions or to answer your research questions. </a:t>
            </a:r>
            <a:endParaRPr sz="1300">
              <a:solidFill>
                <a:srgbClr val="2D2D2D"/>
              </a:solidFill>
            </a:endParaRPr>
          </a:p>
          <a:p>
            <a:pPr marL="457200" lvl="0" indent="-311150" algn="just" rtl="0">
              <a:lnSpc>
                <a:spcPct val="150000"/>
              </a:lnSpc>
              <a:spcBef>
                <a:spcPts val="0"/>
              </a:spcBef>
              <a:spcAft>
                <a:spcPts val="0"/>
              </a:spcAft>
              <a:buClr>
                <a:srgbClr val="2D2D2D"/>
              </a:buClr>
              <a:buSzPts val="1300"/>
              <a:buChar char="●"/>
            </a:pPr>
            <a:r>
              <a:rPr lang="en" sz="1300">
                <a:solidFill>
                  <a:srgbClr val="2D2D2D"/>
                </a:solidFill>
              </a:rPr>
              <a:t>For example, if your research is to determine which day of the week is most productive and you survey a group of professionals, then you may learn not only which day people are most productive but also may draw conclusions about productivity among different careers and age groups.</a:t>
            </a:r>
            <a:endParaRPr sz="1300">
              <a:solidFill>
                <a:srgbClr val="2D2D2D"/>
              </a:solidFill>
            </a:endParaRPr>
          </a:p>
          <a:p>
            <a:pPr marL="0" lvl="0" indent="0" algn="l" rtl="0">
              <a:spcBef>
                <a:spcPts val="0"/>
              </a:spcBef>
              <a:spcAft>
                <a:spcPts val="1200"/>
              </a:spcAft>
              <a:buNone/>
            </a:pPr>
            <a:endParaRPr/>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7" name="Google Shape;787;p148"/>
          <p:cNvSpPr txBox="1">
            <a:spLocks noGrp="1"/>
          </p:cNvSpPr>
          <p:nvPr>
            <p:ph type="body" idx="1"/>
          </p:nvPr>
        </p:nvSpPr>
        <p:spPr>
          <a:xfrm>
            <a:off x="311700" y="733775"/>
            <a:ext cx="8520600" cy="3835200"/>
          </a:xfrm>
          <a:prstGeom prst="rect">
            <a:avLst/>
          </a:prstGeom>
        </p:spPr>
        <p:txBody>
          <a:bodyPr spcFirstLastPara="1" wrap="square" lIns="91425" tIns="91425" rIns="91425" bIns="91425" anchor="t" anchorCtr="0">
            <a:normAutofit fontScale="92500"/>
          </a:bodyPr>
          <a:lstStyle/>
          <a:p>
            <a:pPr marL="0" lvl="0" indent="0" algn="l" rtl="0">
              <a:lnSpc>
                <a:spcPct val="125000"/>
              </a:lnSpc>
              <a:spcBef>
                <a:spcPts val="1400"/>
              </a:spcBef>
              <a:spcAft>
                <a:spcPts val="0"/>
              </a:spcAft>
              <a:buClr>
                <a:schemeClr val="dk1"/>
              </a:buClr>
              <a:buSzPct val="84615"/>
              <a:buFont typeface="Arial"/>
              <a:buNone/>
            </a:pPr>
            <a:r>
              <a:rPr lang="en" sz="1300" b="1">
                <a:solidFill>
                  <a:srgbClr val="2D2D2D"/>
                </a:solidFill>
              </a:rPr>
              <a:t>2. Identify your audience</a:t>
            </a:r>
            <a:endParaRPr sz="1300" b="1">
              <a:solidFill>
                <a:srgbClr val="2D2D2D"/>
              </a:solidFill>
            </a:endParaRPr>
          </a:p>
          <a:p>
            <a:pPr marL="457200" lvl="0" indent="-304958" algn="l" rtl="0">
              <a:lnSpc>
                <a:spcPct val="150000"/>
              </a:lnSpc>
              <a:spcBef>
                <a:spcPts val="900"/>
              </a:spcBef>
              <a:spcAft>
                <a:spcPts val="0"/>
              </a:spcAft>
              <a:buClr>
                <a:srgbClr val="2D2D2D"/>
              </a:buClr>
              <a:buSzPct val="100000"/>
              <a:buChar char="●"/>
            </a:pPr>
            <a:r>
              <a:rPr lang="en" sz="1300">
                <a:solidFill>
                  <a:srgbClr val="2D2D2D"/>
                </a:solidFill>
              </a:rPr>
              <a:t>Knowing who your audience is can help you choose how to present your data. Consider how knowledgeable the audience is on your data topic. </a:t>
            </a:r>
            <a:endParaRPr sz="1300">
              <a:solidFill>
                <a:srgbClr val="2D2D2D"/>
              </a:solidFill>
            </a:endParaRPr>
          </a:p>
          <a:p>
            <a:pPr marL="457200" lvl="0" indent="-304958" algn="l" rtl="0">
              <a:lnSpc>
                <a:spcPct val="150000"/>
              </a:lnSpc>
              <a:spcBef>
                <a:spcPts val="0"/>
              </a:spcBef>
              <a:spcAft>
                <a:spcPts val="0"/>
              </a:spcAft>
              <a:buClr>
                <a:srgbClr val="2D2D2D"/>
              </a:buClr>
              <a:buSzPct val="100000"/>
              <a:buChar char="●"/>
            </a:pPr>
            <a:r>
              <a:rPr lang="en" sz="1300">
                <a:solidFill>
                  <a:srgbClr val="2D2D2D"/>
                </a:solidFill>
              </a:rPr>
              <a:t>For example, if you are presenting data on the performance of a product to your team, they need less context than a group of investors, who may require background information on the product. </a:t>
            </a:r>
            <a:endParaRPr sz="1300">
              <a:solidFill>
                <a:srgbClr val="2D2D2D"/>
              </a:solidFill>
            </a:endParaRPr>
          </a:p>
          <a:p>
            <a:pPr marL="457200" lvl="0" indent="-304958" algn="l" rtl="0">
              <a:lnSpc>
                <a:spcPct val="150000"/>
              </a:lnSpc>
              <a:spcBef>
                <a:spcPts val="0"/>
              </a:spcBef>
              <a:spcAft>
                <a:spcPts val="0"/>
              </a:spcAft>
              <a:buClr>
                <a:srgbClr val="2D2D2D"/>
              </a:buClr>
              <a:buSzPct val="100000"/>
              <a:buChar char="●"/>
            </a:pPr>
            <a:r>
              <a:rPr lang="en" sz="1300">
                <a:solidFill>
                  <a:srgbClr val="2D2D2D"/>
                </a:solidFill>
              </a:rPr>
              <a:t>Other important information to know about your audience includes their </a:t>
            </a:r>
            <a:r>
              <a:rPr lang="en" sz="1300">
                <a:solidFill>
                  <a:srgbClr val="6AA84F"/>
                </a:solidFill>
              </a:rPr>
              <a:t>interests, problems they experience and how you can resolve these issues, their motivation for attending your presentation and their general life experience.</a:t>
            </a:r>
            <a:endParaRPr sz="1300">
              <a:solidFill>
                <a:srgbClr val="6AA84F"/>
              </a:solidFill>
            </a:endParaRPr>
          </a:p>
          <a:p>
            <a:pPr marL="457200" lvl="0" indent="-304958" algn="l" rtl="0">
              <a:lnSpc>
                <a:spcPct val="150000"/>
              </a:lnSpc>
              <a:spcBef>
                <a:spcPts val="0"/>
              </a:spcBef>
              <a:spcAft>
                <a:spcPts val="0"/>
              </a:spcAft>
              <a:buClr>
                <a:srgbClr val="2D2D2D"/>
              </a:buClr>
              <a:buSzPct val="100000"/>
              <a:buChar char="●"/>
            </a:pPr>
            <a:r>
              <a:rPr lang="en" sz="1300">
                <a:solidFill>
                  <a:srgbClr val="2D2D2D"/>
                </a:solidFill>
              </a:rPr>
              <a:t>Understanding your audience helps customise the presentation to them and increases its effectiveness. </a:t>
            </a:r>
            <a:endParaRPr sz="1300">
              <a:solidFill>
                <a:srgbClr val="2D2D2D"/>
              </a:solidFill>
            </a:endParaRPr>
          </a:p>
          <a:p>
            <a:pPr marL="457200" lvl="0" indent="-304958" algn="l" rtl="0">
              <a:lnSpc>
                <a:spcPct val="150000"/>
              </a:lnSpc>
              <a:spcBef>
                <a:spcPts val="0"/>
              </a:spcBef>
              <a:spcAft>
                <a:spcPts val="0"/>
              </a:spcAft>
              <a:buClr>
                <a:srgbClr val="2D2D2D"/>
              </a:buClr>
              <a:buSzPct val="100000"/>
              <a:buChar char="●"/>
            </a:pPr>
            <a:r>
              <a:rPr lang="en" sz="1300">
                <a:solidFill>
                  <a:srgbClr val="2D2D2D"/>
                </a:solidFill>
              </a:rPr>
              <a:t>You might also consider the reaction you desire from your audience when they view your data. </a:t>
            </a:r>
            <a:endParaRPr sz="1300">
              <a:solidFill>
                <a:srgbClr val="2D2D2D"/>
              </a:solidFill>
            </a:endParaRPr>
          </a:p>
          <a:p>
            <a:pPr marL="457200" lvl="0" indent="-304958" algn="l" rtl="0">
              <a:lnSpc>
                <a:spcPct val="150000"/>
              </a:lnSpc>
              <a:spcBef>
                <a:spcPts val="0"/>
              </a:spcBef>
              <a:spcAft>
                <a:spcPts val="0"/>
              </a:spcAft>
              <a:buClr>
                <a:srgbClr val="2D2D2D"/>
              </a:buClr>
              <a:buSzPct val="100000"/>
              <a:buChar char="●"/>
            </a:pPr>
            <a:r>
              <a:rPr lang="en" sz="1300">
                <a:solidFill>
                  <a:srgbClr val="2D2D2D"/>
                </a:solidFill>
              </a:rPr>
              <a:t>For example, if you want to convince them to support a cause, ensure your data reflects this purpose. </a:t>
            </a:r>
            <a:endParaRPr sz="1300">
              <a:solidFill>
                <a:srgbClr val="2D2D2D"/>
              </a:solidFill>
            </a:endParaRPr>
          </a:p>
          <a:p>
            <a:pPr marL="457200" lvl="0" indent="-304958" algn="l" rtl="0">
              <a:lnSpc>
                <a:spcPct val="150000"/>
              </a:lnSpc>
              <a:spcBef>
                <a:spcPts val="0"/>
              </a:spcBef>
              <a:spcAft>
                <a:spcPts val="0"/>
              </a:spcAft>
              <a:buClr>
                <a:srgbClr val="2D2D2D"/>
              </a:buClr>
              <a:buSzPct val="100000"/>
              <a:buChar char="●"/>
            </a:pPr>
            <a:r>
              <a:rPr lang="en" sz="1300">
                <a:solidFill>
                  <a:srgbClr val="2D2D2D"/>
                </a:solidFill>
              </a:rPr>
              <a:t>You can learn more about your audience by sending them </a:t>
            </a:r>
            <a:r>
              <a:rPr lang="en" sz="1300">
                <a:solidFill>
                  <a:srgbClr val="6AA84F"/>
                </a:solidFill>
              </a:rPr>
              <a:t>surveys ahead of your presentation with questions</a:t>
            </a:r>
            <a:r>
              <a:rPr lang="en" sz="1300">
                <a:solidFill>
                  <a:srgbClr val="2D2D2D"/>
                </a:solidFill>
              </a:rPr>
              <a:t> about their understanding of your data topic and their motivations for learning more.</a:t>
            </a:r>
            <a:endParaRPr sz="1300">
              <a:solidFill>
                <a:srgbClr val="2D2D2D"/>
              </a:solidFill>
            </a:endParaRPr>
          </a:p>
          <a:p>
            <a:pPr marL="0" lvl="0" indent="0" algn="l" rtl="0">
              <a:spcBef>
                <a:spcPts val="0"/>
              </a:spcBef>
              <a:spcAft>
                <a:spcPts val="1200"/>
              </a:spcAft>
              <a:buNone/>
            </a:pPr>
            <a:endParaRPr/>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Shape 791"/>
        <p:cNvGrpSpPr/>
        <p:nvPr/>
      </p:nvGrpSpPr>
      <p:grpSpPr>
        <a:xfrm>
          <a:off x="0" y="0"/>
          <a:ext cx="0" cy="0"/>
          <a:chOff x="0" y="0"/>
          <a:chExt cx="0" cy="0"/>
        </a:xfrm>
      </p:grpSpPr>
      <p:sp>
        <p:nvSpPr>
          <p:cNvPr id="792" name="Google Shape;792;p149"/>
          <p:cNvSpPr txBox="1">
            <a:spLocks noGrp="1"/>
          </p:cNvSpPr>
          <p:nvPr>
            <p:ph type="body" idx="1"/>
          </p:nvPr>
        </p:nvSpPr>
        <p:spPr>
          <a:xfrm>
            <a:off x="311700" y="520050"/>
            <a:ext cx="8520600" cy="4048800"/>
          </a:xfrm>
          <a:prstGeom prst="rect">
            <a:avLst/>
          </a:prstGeom>
        </p:spPr>
        <p:txBody>
          <a:bodyPr spcFirstLastPara="1" wrap="square" lIns="91425" tIns="91425" rIns="91425" bIns="91425" anchor="t" anchorCtr="0">
            <a:normAutofit/>
          </a:bodyPr>
          <a:lstStyle/>
          <a:p>
            <a:pPr marL="0" lvl="0" indent="0" algn="l" rtl="0">
              <a:lnSpc>
                <a:spcPct val="125000"/>
              </a:lnSpc>
              <a:spcBef>
                <a:spcPts val="1400"/>
              </a:spcBef>
              <a:spcAft>
                <a:spcPts val="0"/>
              </a:spcAft>
              <a:buClr>
                <a:schemeClr val="dk1"/>
              </a:buClr>
              <a:buSzPts val="1100"/>
              <a:buFont typeface="Arial"/>
              <a:buNone/>
            </a:pPr>
            <a:r>
              <a:rPr lang="en" sz="1300" b="1">
                <a:solidFill>
                  <a:srgbClr val="2D2D2D"/>
                </a:solidFill>
              </a:rPr>
              <a:t>3. Choose a presentation type</a:t>
            </a:r>
            <a:endParaRPr sz="1300" b="1">
              <a:solidFill>
                <a:srgbClr val="2D2D2D"/>
              </a:solidFill>
            </a:endParaRPr>
          </a:p>
          <a:p>
            <a:pPr marL="457200" lvl="0" indent="-317500" algn="l" rtl="0">
              <a:lnSpc>
                <a:spcPct val="150000"/>
              </a:lnSpc>
              <a:spcBef>
                <a:spcPts val="900"/>
              </a:spcBef>
              <a:spcAft>
                <a:spcPts val="0"/>
              </a:spcAft>
              <a:buClr>
                <a:srgbClr val="2D2D2D"/>
              </a:buClr>
              <a:buSzPts val="1400"/>
              <a:buChar char="●"/>
            </a:pPr>
            <a:r>
              <a:rPr lang="en" sz="1400">
                <a:solidFill>
                  <a:srgbClr val="2D2D2D"/>
                </a:solidFill>
              </a:rPr>
              <a:t>Review the types of data presentation to determine if you are required to use textual, tabular or diagrammatic presentation. </a:t>
            </a:r>
            <a:endParaRPr sz="1400">
              <a:solidFill>
                <a:srgbClr val="2D2D2D"/>
              </a:solidFill>
            </a:endParaRPr>
          </a:p>
          <a:p>
            <a:pPr marL="457200" lvl="0" indent="-317500" algn="l" rtl="0">
              <a:lnSpc>
                <a:spcPct val="150000"/>
              </a:lnSpc>
              <a:spcBef>
                <a:spcPts val="0"/>
              </a:spcBef>
              <a:spcAft>
                <a:spcPts val="0"/>
              </a:spcAft>
              <a:buClr>
                <a:srgbClr val="2D2D2D"/>
              </a:buClr>
              <a:buSzPts val="1400"/>
              <a:buChar char="●"/>
            </a:pPr>
            <a:r>
              <a:rPr lang="en" sz="1400">
                <a:solidFill>
                  <a:srgbClr val="2D2D2D"/>
                </a:solidFill>
              </a:rPr>
              <a:t>If you choose a diagrammatic presentation you can also identify which type of diagram fits your data best. To determine which format is most appropriate, identify what you are comparing with your data.</a:t>
            </a:r>
            <a:endParaRPr sz="1400">
              <a:solidFill>
                <a:srgbClr val="2D2D2D"/>
              </a:solidFill>
            </a:endParaRPr>
          </a:p>
          <a:p>
            <a:pPr marL="457200" lvl="0" indent="-317500" algn="l" rtl="0">
              <a:lnSpc>
                <a:spcPct val="150000"/>
              </a:lnSpc>
              <a:spcBef>
                <a:spcPts val="0"/>
              </a:spcBef>
              <a:spcAft>
                <a:spcPts val="0"/>
              </a:spcAft>
              <a:buClr>
                <a:srgbClr val="2D2D2D"/>
              </a:buClr>
              <a:buSzPts val="1400"/>
              <a:buChar char="●"/>
            </a:pPr>
            <a:r>
              <a:rPr lang="en" sz="1400">
                <a:solidFill>
                  <a:srgbClr val="2D2D2D"/>
                </a:solidFill>
              </a:rPr>
              <a:t>For example, if you are comparing values of a small number of variables, a </a:t>
            </a:r>
            <a:r>
              <a:rPr lang="en" sz="1400">
                <a:solidFill>
                  <a:srgbClr val="674EA7"/>
                </a:solidFill>
              </a:rPr>
              <a:t>pie chart</a:t>
            </a:r>
            <a:r>
              <a:rPr lang="en" sz="1400">
                <a:solidFill>
                  <a:srgbClr val="2D2D2D"/>
                </a:solidFill>
              </a:rPr>
              <a:t> accurately shows percentages and can reveal volumes. A </a:t>
            </a:r>
            <a:r>
              <a:rPr lang="en" sz="1400">
                <a:solidFill>
                  <a:srgbClr val="674EA7"/>
                </a:solidFill>
              </a:rPr>
              <a:t>bar graph</a:t>
            </a:r>
            <a:r>
              <a:rPr lang="en" sz="1400">
                <a:solidFill>
                  <a:srgbClr val="2D2D2D"/>
                </a:solidFill>
              </a:rPr>
              <a:t> can show a more precise comparison of values. If you are presenting information where characteristics or time is a variable, you might choose a </a:t>
            </a:r>
            <a:r>
              <a:rPr lang="en" sz="1400">
                <a:solidFill>
                  <a:srgbClr val="674EA7"/>
                </a:solidFill>
              </a:rPr>
              <a:t>table</a:t>
            </a:r>
            <a:r>
              <a:rPr lang="en" sz="1400">
                <a:solidFill>
                  <a:srgbClr val="2D2D2D"/>
                </a:solidFill>
              </a:rPr>
              <a:t>. You may use </a:t>
            </a:r>
            <a:r>
              <a:rPr lang="en" sz="1400">
                <a:solidFill>
                  <a:srgbClr val="674EA7"/>
                </a:solidFill>
              </a:rPr>
              <a:t>textual </a:t>
            </a:r>
            <a:r>
              <a:rPr lang="en" sz="1400">
                <a:solidFill>
                  <a:srgbClr val="2D2D2D"/>
                </a:solidFill>
              </a:rPr>
              <a:t>presentation when you want to provide more context for your data and explain your findings.</a:t>
            </a:r>
            <a:endParaRPr sz="1400">
              <a:solidFill>
                <a:srgbClr val="2D2D2D"/>
              </a:solidFill>
            </a:endParaRPr>
          </a:p>
          <a:p>
            <a:pPr marL="0" lvl="0" indent="0" algn="l" rtl="0">
              <a:spcBef>
                <a:spcPts val="0"/>
              </a:spcBef>
              <a:spcAft>
                <a:spcPts val="120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1400"/>
              </a:spcBef>
              <a:spcAft>
                <a:spcPts val="0"/>
              </a:spcAft>
              <a:buClr>
                <a:schemeClr val="dk1"/>
              </a:buClr>
              <a:buSzPct val="72262"/>
              <a:buFont typeface="Arial"/>
              <a:buNone/>
            </a:pPr>
            <a:r>
              <a:rPr lang="en" sz="1522" b="1"/>
              <a:t>Probability Sampling Types</a:t>
            </a:r>
            <a:endParaRPr sz="1522" b="1"/>
          </a:p>
          <a:p>
            <a:pPr marL="0" lvl="0" indent="0" algn="l" rtl="0">
              <a:spcBef>
                <a:spcPts val="400"/>
              </a:spcBef>
              <a:spcAft>
                <a:spcPts val="0"/>
              </a:spcAft>
              <a:buNone/>
            </a:pPr>
            <a:endParaRPr/>
          </a:p>
        </p:txBody>
      </p:sp>
      <p:sp>
        <p:nvSpPr>
          <p:cNvPr id="123" name="Google Shape;123;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11150" algn="l" rtl="0">
              <a:lnSpc>
                <a:spcPct val="150000"/>
              </a:lnSpc>
              <a:spcBef>
                <a:spcPts val="1400"/>
              </a:spcBef>
              <a:spcAft>
                <a:spcPts val="0"/>
              </a:spcAft>
              <a:buClr>
                <a:schemeClr val="dk1"/>
              </a:buClr>
              <a:buSzPts val="1300"/>
              <a:buAutoNum type="arabicPeriod"/>
            </a:pPr>
            <a:r>
              <a:rPr lang="en" sz="1300" b="1">
                <a:solidFill>
                  <a:schemeClr val="dk1"/>
                </a:solidFill>
              </a:rPr>
              <a:t>Simple Random Sampling</a:t>
            </a:r>
            <a:endParaRPr/>
          </a:p>
          <a:p>
            <a:pPr marL="457200" lvl="0" indent="-311150" algn="l" rtl="0">
              <a:lnSpc>
                <a:spcPct val="150000"/>
              </a:lnSpc>
              <a:spcBef>
                <a:spcPts val="0"/>
              </a:spcBef>
              <a:spcAft>
                <a:spcPts val="0"/>
              </a:spcAft>
              <a:buClr>
                <a:schemeClr val="dk1"/>
              </a:buClr>
              <a:buSzPts val="1300"/>
              <a:buAutoNum type="arabicPeriod"/>
            </a:pPr>
            <a:r>
              <a:rPr lang="en" sz="1300" b="1">
                <a:solidFill>
                  <a:schemeClr val="dk1"/>
                </a:solidFill>
              </a:rPr>
              <a:t>Systematic Sampling</a:t>
            </a:r>
            <a:endParaRPr sz="1300" b="1">
              <a:solidFill>
                <a:schemeClr val="dk1"/>
              </a:solidFill>
            </a:endParaRPr>
          </a:p>
          <a:p>
            <a:pPr marL="457200" lvl="0" indent="-311150" algn="l" rtl="0">
              <a:lnSpc>
                <a:spcPct val="150000"/>
              </a:lnSpc>
              <a:spcBef>
                <a:spcPts val="0"/>
              </a:spcBef>
              <a:spcAft>
                <a:spcPts val="0"/>
              </a:spcAft>
              <a:buClr>
                <a:schemeClr val="dk1"/>
              </a:buClr>
              <a:buSzPts val="1300"/>
              <a:buAutoNum type="arabicPeriod"/>
            </a:pPr>
            <a:r>
              <a:rPr lang="en" sz="1300" b="1">
                <a:solidFill>
                  <a:schemeClr val="dk1"/>
                </a:solidFill>
              </a:rPr>
              <a:t>Stratified Sampling</a:t>
            </a:r>
            <a:endParaRPr sz="1300" b="1">
              <a:solidFill>
                <a:schemeClr val="dk1"/>
              </a:solidFill>
            </a:endParaRPr>
          </a:p>
          <a:p>
            <a:pPr marL="457200" lvl="0" indent="-311150" algn="l" rtl="0">
              <a:lnSpc>
                <a:spcPct val="150000"/>
              </a:lnSpc>
              <a:spcBef>
                <a:spcPts val="0"/>
              </a:spcBef>
              <a:spcAft>
                <a:spcPts val="0"/>
              </a:spcAft>
              <a:buClr>
                <a:schemeClr val="dk1"/>
              </a:buClr>
              <a:buSzPts val="1300"/>
              <a:buAutoNum type="arabicPeriod"/>
            </a:pPr>
            <a:r>
              <a:rPr lang="en" sz="1300" b="1">
                <a:solidFill>
                  <a:schemeClr val="dk1"/>
                </a:solidFill>
              </a:rPr>
              <a:t>Clustered Sampling</a:t>
            </a:r>
            <a:endParaRPr sz="1300" b="1">
              <a:solidFill>
                <a:schemeClr val="dk1"/>
              </a:solidFill>
            </a:endParaRPr>
          </a:p>
          <a:p>
            <a:pPr marL="0" lvl="0" indent="0" algn="l" rtl="0">
              <a:spcBef>
                <a:spcPts val="400"/>
              </a:spcBef>
              <a:spcAft>
                <a:spcPts val="1200"/>
              </a:spcAft>
              <a:buNone/>
            </a:pPr>
            <a:endParaRPr/>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Shape 796"/>
        <p:cNvGrpSpPr/>
        <p:nvPr/>
      </p:nvGrpSpPr>
      <p:grpSpPr>
        <a:xfrm>
          <a:off x="0" y="0"/>
          <a:ext cx="0" cy="0"/>
          <a:chOff x="0" y="0"/>
          <a:chExt cx="0" cy="0"/>
        </a:xfrm>
      </p:grpSpPr>
      <p:sp>
        <p:nvSpPr>
          <p:cNvPr id="797" name="Google Shape;797;p150"/>
          <p:cNvSpPr txBox="1">
            <a:spLocks noGrp="1"/>
          </p:cNvSpPr>
          <p:nvPr>
            <p:ph type="body" idx="1"/>
          </p:nvPr>
        </p:nvSpPr>
        <p:spPr>
          <a:xfrm>
            <a:off x="311700" y="774900"/>
            <a:ext cx="8520600" cy="3416400"/>
          </a:xfrm>
          <a:prstGeom prst="rect">
            <a:avLst/>
          </a:prstGeom>
        </p:spPr>
        <p:txBody>
          <a:bodyPr spcFirstLastPara="1" wrap="square" lIns="91425" tIns="91425" rIns="91425" bIns="91425" anchor="t" anchorCtr="0">
            <a:normAutofit/>
          </a:bodyPr>
          <a:lstStyle/>
          <a:p>
            <a:pPr marL="0" lvl="0" indent="0" algn="l" rtl="0">
              <a:lnSpc>
                <a:spcPct val="125000"/>
              </a:lnSpc>
              <a:spcBef>
                <a:spcPts val="1400"/>
              </a:spcBef>
              <a:spcAft>
                <a:spcPts val="0"/>
              </a:spcAft>
              <a:buClr>
                <a:schemeClr val="dk1"/>
              </a:buClr>
              <a:buSzPts val="1100"/>
              <a:buFont typeface="Arial"/>
              <a:buNone/>
            </a:pPr>
            <a:r>
              <a:rPr lang="en" sz="1500" b="1">
                <a:solidFill>
                  <a:srgbClr val="2D2D2D"/>
                </a:solidFill>
              </a:rPr>
              <a:t>4. Label your data</a:t>
            </a:r>
            <a:endParaRPr sz="1500" b="1">
              <a:solidFill>
                <a:srgbClr val="2D2D2D"/>
              </a:solidFill>
            </a:endParaRPr>
          </a:p>
          <a:p>
            <a:pPr marL="457200" lvl="0" indent="-311150" algn="l" rtl="0">
              <a:lnSpc>
                <a:spcPct val="150000"/>
              </a:lnSpc>
              <a:spcBef>
                <a:spcPts val="900"/>
              </a:spcBef>
              <a:spcAft>
                <a:spcPts val="0"/>
              </a:spcAft>
              <a:buClr>
                <a:srgbClr val="2D2D2D"/>
              </a:buClr>
              <a:buSzPts val="1300"/>
              <a:buChar char="●"/>
            </a:pPr>
            <a:r>
              <a:rPr lang="en" sz="1300">
                <a:solidFill>
                  <a:srgbClr val="2D2D2D"/>
                </a:solidFill>
              </a:rPr>
              <a:t>When creating a diagram or table, ensure that it has </a:t>
            </a:r>
            <a:r>
              <a:rPr lang="en" sz="1300">
                <a:solidFill>
                  <a:srgbClr val="6AA84F"/>
                </a:solidFill>
              </a:rPr>
              <a:t>labels to describe the information</a:t>
            </a:r>
            <a:r>
              <a:rPr lang="en" sz="1300">
                <a:solidFill>
                  <a:srgbClr val="2D2D2D"/>
                </a:solidFill>
              </a:rPr>
              <a:t>. </a:t>
            </a:r>
            <a:endParaRPr sz="1300">
              <a:solidFill>
                <a:srgbClr val="2D2D2D"/>
              </a:solidFill>
            </a:endParaRPr>
          </a:p>
          <a:p>
            <a:pPr marL="457200" lvl="0" indent="-311150" algn="l" rtl="0">
              <a:lnSpc>
                <a:spcPct val="150000"/>
              </a:lnSpc>
              <a:spcBef>
                <a:spcPts val="0"/>
              </a:spcBef>
              <a:spcAft>
                <a:spcPts val="0"/>
              </a:spcAft>
              <a:buClr>
                <a:srgbClr val="2D2D2D"/>
              </a:buClr>
              <a:buSzPts val="1300"/>
              <a:buChar char="●"/>
            </a:pPr>
            <a:r>
              <a:rPr lang="en" sz="1300">
                <a:solidFill>
                  <a:srgbClr val="2D2D2D"/>
                </a:solidFill>
              </a:rPr>
              <a:t>Include a title that describes what the table or diagram shows and </a:t>
            </a:r>
            <a:r>
              <a:rPr lang="en" sz="1300">
                <a:solidFill>
                  <a:srgbClr val="6AA84F"/>
                </a:solidFill>
              </a:rPr>
              <a:t>create labels for the variables</a:t>
            </a:r>
            <a:r>
              <a:rPr lang="en" sz="1300">
                <a:solidFill>
                  <a:srgbClr val="2D2D2D"/>
                </a:solidFill>
              </a:rPr>
              <a:t> that appear.</a:t>
            </a:r>
            <a:endParaRPr sz="1300">
              <a:solidFill>
                <a:srgbClr val="2D2D2D"/>
              </a:solidFill>
            </a:endParaRPr>
          </a:p>
          <a:p>
            <a:pPr marL="457200" lvl="0" indent="-311150" algn="l" rtl="0">
              <a:lnSpc>
                <a:spcPct val="150000"/>
              </a:lnSpc>
              <a:spcBef>
                <a:spcPts val="0"/>
              </a:spcBef>
              <a:spcAft>
                <a:spcPts val="0"/>
              </a:spcAft>
              <a:buClr>
                <a:srgbClr val="2D2D2D"/>
              </a:buClr>
              <a:buSzPts val="1300"/>
              <a:buChar char="●"/>
            </a:pPr>
            <a:r>
              <a:rPr lang="en" sz="1300">
                <a:solidFill>
                  <a:srgbClr val="2D2D2D"/>
                </a:solidFill>
              </a:rPr>
              <a:t>Some types, such as a pictogram or cartogram may require a key to share the scale you use when representing the data. </a:t>
            </a:r>
            <a:endParaRPr sz="1300">
              <a:solidFill>
                <a:srgbClr val="2D2D2D"/>
              </a:solidFill>
            </a:endParaRPr>
          </a:p>
          <a:p>
            <a:pPr marL="457200" lvl="0" indent="-311150" algn="l" rtl="0">
              <a:lnSpc>
                <a:spcPct val="150000"/>
              </a:lnSpc>
              <a:spcBef>
                <a:spcPts val="0"/>
              </a:spcBef>
              <a:spcAft>
                <a:spcPts val="0"/>
              </a:spcAft>
              <a:buClr>
                <a:srgbClr val="2D2D2D"/>
              </a:buClr>
              <a:buSzPts val="1300"/>
              <a:buChar char="●"/>
            </a:pPr>
            <a:r>
              <a:rPr lang="en" sz="1300">
                <a:solidFill>
                  <a:srgbClr val="2D2D2D"/>
                </a:solidFill>
              </a:rPr>
              <a:t>For example, images on a pictogram often represent a certain number.</a:t>
            </a:r>
            <a:endParaRPr sz="1300">
              <a:solidFill>
                <a:srgbClr val="2D2D2D"/>
              </a:solidFill>
            </a:endParaRPr>
          </a:p>
          <a:p>
            <a:pPr marL="457200" lvl="0" indent="-311150" algn="l" rtl="0">
              <a:lnSpc>
                <a:spcPct val="150000"/>
              </a:lnSpc>
              <a:spcBef>
                <a:spcPts val="0"/>
              </a:spcBef>
              <a:spcAft>
                <a:spcPts val="0"/>
              </a:spcAft>
              <a:buClr>
                <a:srgbClr val="2D2D2D"/>
              </a:buClr>
              <a:buSzPts val="1300"/>
              <a:buChar char="●"/>
            </a:pPr>
            <a:r>
              <a:rPr lang="en" sz="1300">
                <a:solidFill>
                  <a:srgbClr val="2D2D2D"/>
                </a:solidFill>
              </a:rPr>
              <a:t>These labels provide clarity to viewers and can help you when presenting the data by helping you to focus on the main points.</a:t>
            </a:r>
            <a:endParaRPr sz="1300">
              <a:solidFill>
                <a:srgbClr val="2D2D2D"/>
              </a:solidFill>
            </a:endParaRPr>
          </a:p>
          <a:p>
            <a:pPr marL="0" lvl="0" indent="0" algn="l" rtl="0">
              <a:spcBef>
                <a:spcPts val="0"/>
              </a:spcBef>
              <a:spcAft>
                <a:spcPts val="1200"/>
              </a:spcAft>
              <a:buNone/>
            </a:pPr>
            <a:endParaRPr sz="2000"/>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Shape 801"/>
        <p:cNvGrpSpPr/>
        <p:nvPr/>
      </p:nvGrpSpPr>
      <p:grpSpPr>
        <a:xfrm>
          <a:off x="0" y="0"/>
          <a:ext cx="0" cy="0"/>
          <a:chOff x="0" y="0"/>
          <a:chExt cx="0" cy="0"/>
        </a:xfrm>
      </p:grpSpPr>
      <p:sp>
        <p:nvSpPr>
          <p:cNvPr id="802" name="Google Shape;802;p15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125000"/>
              </a:lnSpc>
              <a:spcBef>
                <a:spcPts val="1400"/>
              </a:spcBef>
              <a:spcAft>
                <a:spcPts val="0"/>
              </a:spcAft>
              <a:buClr>
                <a:schemeClr val="dk1"/>
              </a:buClr>
              <a:buSzPts val="1100"/>
              <a:buFont typeface="Arial"/>
              <a:buNone/>
            </a:pPr>
            <a:r>
              <a:rPr lang="en" sz="1500" b="1">
                <a:solidFill>
                  <a:srgbClr val="2D2D2D"/>
                </a:solidFill>
              </a:rPr>
              <a:t>5. Introduce your research</a:t>
            </a:r>
            <a:endParaRPr sz="1500" b="1">
              <a:solidFill>
                <a:srgbClr val="2D2D2D"/>
              </a:solidFill>
            </a:endParaRPr>
          </a:p>
          <a:p>
            <a:pPr marL="457200" lvl="0" indent="-311150" algn="l" rtl="0">
              <a:lnSpc>
                <a:spcPct val="150000"/>
              </a:lnSpc>
              <a:spcBef>
                <a:spcPts val="900"/>
              </a:spcBef>
              <a:spcAft>
                <a:spcPts val="0"/>
              </a:spcAft>
              <a:buClr>
                <a:srgbClr val="2D2D2D"/>
              </a:buClr>
              <a:buSzPts val="1300"/>
              <a:buChar char="●"/>
            </a:pPr>
            <a:r>
              <a:rPr lang="en" sz="1300">
                <a:solidFill>
                  <a:srgbClr val="2D2D2D"/>
                </a:solidFill>
              </a:rPr>
              <a:t>After creating a visual or text to share your data, create an introduction that informs an audience about your data topic. </a:t>
            </a:r>
            <a:endParaRPr sz="1300">
              <a:solidFill>
                <a:srgbClr val="2D2D2D"/>
              </a:solidFill>
            </a:endParaRPr>
          </a:p>
          <a:p>
            <a:pPr marL="457200" lvl="0" indent="-311150" algn="l" rtl="0">
              <a:lnSpc>
                <a:spcPct val="150000"/>
              </a:lnSpc>
              <a:spcBef>
                <a:spcPts val="0"/>
              </a:spcBef>
              <a:spcAft>
                <a:spcPts val="0"/>
              </a:spcAft>
              <a:buClr>
                <a:srgbClr val="2D2D2D"/>
              </a:buClr>
              <a:buSzPts val="1300"/>
              <a:buChar char="●"/>
            </a:pPr>
            <a:r>
              <a:rPr lang="en" sz="1300">
                <a:solidFill>
                  <a:srgbClr val="2D2D2D"/>
                </a:solidFill>
              </a:rPr>
              <a:t>Include </a:t>
            </a:r>
            <a:r>
              <a:rPr lang="en" sz="1300">
                <a:solidFill>
                  <a:srgbClr val="6AA84F"/>
                </a:solidFill>
              </a:rPr>
              <a:t>how and why you gather this data</a:t>
            </a:r>
            <a:r>
              <a:rPr lang="en" sz="1300">
                <a:solidFill>
                  <a:srgbClr val="2D2D2D"/>
                </a:solidFill>
              </a:rPr>
              <a:t> to provide context. You might share your research questions to preface what the data reveals. </a:t>
            </a:r>
            <a:endParaRPr sz="1300">
              <a:solidFill>
                <a:srgbClr val="2D2D2D"/>
              </a:solidFill>
            </a:endParaRPr>
          </a:p>
          <a:p>
            <a:pPr marL="457200" lvl="0" indent="-311150" algn="l" rtl="0">
              <a:lnSpc>
                <a:spcPct val="150000"/>
              </a:lnSpc>
              <a:spcBef>
                <a:spcPts val="0"/>
              </a:spcBef>
              <a:spcAft>
                <a:spcPts val="0"/>
              </a:spcAft>
              <a:buClr>
                <a:srgbClr val="2D2D2D"/>
              </a:buClr>
              <a:buSzPts val="1300"/>
              <a:buChar char="●"/>
            </a:pPr>
            <a:r>
              <a:rPr lang="en" sz="1300">
                <a:solidFill>
                  <a:srgbClr val="2D2D2D"/>
                </a:solidFill>
              </a:rPr>
              <a:t>Consider the key takeaways from your data and be sure to introduce these ideas to your audience through </a:t>
            </a:r>
            <a:r>
              <a:rPr lang="en" sz="1300">
                <a:solidFill>
                  <a:srgbClr val="6AA84F"/>
                </a:solidFill>
              </a:rPr>
              <a:t>a slide presentation or speech.</a:t>
            </a:r>
            <a:endParaRPr sz="1300">
              <a:solidFill>
                <a:srgbClr val="6AA84F"/>
              </a:solidFill>
            </a:endParaRPr>
          </a:p>
          <a:p>
            <a:pPr marL="0" lvl="0" indent="0" algn="l" rtl="0">
              <a:spcBef>
                <a:spcPts val="0"/>
              </a:spcBef>
              <a:spcAft>
                <a:spcPts val="1200"/>
              </a:spcAft>
              <a:buNone/>
            </a:pPr>
            <a:endParaRP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Shape 806"/>
        <p:cNvGrpSpPr/>
        <p:nvPr/>
      </p:nvGrpSpPr>
      <p:grpSpPr>
        <a:xfrm>
          <a:off x="0" y="0"/>
          <a:ext cx="0" cy="0"/>
          <a:chOff x="0" y="0"/>
          <a:chExt cx="0" cy="0"/>
        </a:xfrm>
      </p:grpSpPr>
      <p:sp>
        <p:nvSpPr>
          <p:cNvPr id="807" name="Google Shape;807;p15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125000"/>
              </a:lnSpc>
              <a:spcBef>
                <a:spcPts val="1400"/>
              </a:spcBef>
              <a:spcAft>
                <a:spcPts val="0"/>
              </a:spcAft>
              <a:buClr>
                <a:schemeClr val="dk1"/>
              </a:buClr>
              <a:buSzPts val="1100"/>
              <a:buFont typeface="Arial"/>
              <a:buNone/>
            </a:pPr>
            <a:r>
              <a:rPr lang="en" sz="1500" b="1">
                <a:solidFill>
                  <a:srgbClr val="2D2D2D"/>
                </a:solidFill>
              </a:rPr>
              <a:t>6. Focus on main data points</a:t>
            </a:r>
            <a:endParaRPr sz="1500" b="1">
              <a:solidFill>
                <a:srgbClr val="2D2D2D"/>
              </a:solidFill>
            </a:endParaRPr>
          </a:p>
          <a:p>
            <a:pPr marL="457200" lvl="0" indent="-311150" algn="l" rtl="0">
              <a:lnSpc>
                <a:spcPct val="150000"/>
              </a:lnSpc>
              <a:spcBef>
                <a:spcPts val="900"/>
              </a:spcBef>
              <a:spcAft>
                <a:spcPts val="0"/>
              </a:spcAft>
              <a:buClr>
                <a:srgbClr val="2D2D2D"/>
              </a:buClr>
              <a:buSzPts val="1300"/>
              <a:buChar char="●"/>
            </a:pPr>
            <a:r>
              <a:rPr lang="en" sz="1300">
                <a:solidFill>
                  <a:srgbClr val="2D2D2D"/>
                </a:solidFill>
              </a:rPr>
              <a:t>You can determine the main data points by identifying </a:t>
            </a:r>
            <a:r>
              <a:rPr lang="en" sz="1300">
                <a:solidFill>
                  <a:srgbClr val="6AA84F"/>
                </a:solidFill>
              </a:rPr>
              <a:t>how the data relate to each other. </a:t>
            </a:r>
            <a:endParaRPr sz="1300">
              <a:solidFill>
                <a:srgbClr val="6AA84F"/>
              </a:solidFill>
            </a:endParaRPr>
          </a:p>
          <a:p>
            <a:pPr marL="457200" lvl="0" indent="-311150" algn="l" rtl="0">
              <a:lnSpc>
                <a:spcPct val="150000"/>
              </a:lnSpc>
              <a:spcBef>
                <a:spcPts val="0"/>
              </a:spcBef>
              <a:spcAft>
                <a:spcPts val="0"/>
              </a:spcAft>
              <a:buClr>
                <a:srgbClr val="2D2D2D"/>
              </a:buClr>
              <a:buSzPts val="1300"/>
              <a:buChar char="●"/>
            </a:pPr>
            <a:r>
              <a:rPr lang="en" sz="1300">
                <a:solidFill>
                  <a:srgbClr val="2D2D2D"/>
                </a:solidFill>
              </a:rPr>
              <a:t>For example, if you take a sample of how much time it takes different team members to complete a task, it is important to know intervals of time and which team member is the quickest and who is the slowest at completing the task.</a:t>
            </a:r>
            <a:endParaRPr sz="1300">
              <a:solidFill>
                <a:srgbClr val="2D2D2D"/>
              </a:solidFill>
            </a:endParaRPr>
          </a:p>
          <a:p>
            <a:pPr marL="457200" lvl="0" indent="-311150" algn="l" rtl="0">
              <a:lnSpc>
                <a:spcPct val="150000"/>
              </a:lnSpc>
              <a:spcBef>
                <a:spcPts val="0"/>
              </a:spcBef>
              <a:spcAft>
                <a:spcPts val="0"/>
              </a:spcAft>
              <a:buClr>
                <a:srgbClr val="2D2D2D"/>
              </a:buClr>
              <a:buSzPts val="1300"/>
              <a:buChar char="●"/>
            </a:pPr>
            <a:r>
              <a:rPr lang="en" sz="1300">
                <a:solidFill>
                  <a:srgbClr val="2D2D2D"/>
                </a:solidFill>
              </a:rPr>
              <a:t>In this example, you may also examine factors that contribute to how long it takes to complete a task.</a:t>
            </a:r>
            <a:endParaRPr sz="1300">
              <a:solidFill>
                <a:srgbClr val="2D2D2D"/>
              </a:solidFill>
            </a:endParaRPr>
          </a:p>
          <a:p>
            <a:pPr marL="457200" lvl="0" indent="-311150" algn="l" rtl="0">
              <a:lnSpc>
                <a:spcPct val="150000"/>
              </a:lnSpc>
              <a:spcBef>
                <a:spcPts val="0"/>
              </a:spcBef>
              <a:spcAft>
                <a:spcPts val="0"/>
              </a:spcAft>
              <a:buClr>
                <a:srgbClr val="2D2D2D"/>
              </a:buClr>
              <a:buSzPts val="1300"/>
              <a:buChar char="●"/>
            </a:pPr>
            <a:r>
              <a:rPr lang="en" sz="1300">
                <a:solidFill>
                  <a:srgbClr val="2D2D2D"/>
                </a:solidFill>
              </a:rPr>
              <a:t>Identifying the main ideas of your data and research </a:t>
            </a:r>
            <a:r>
              <a:rPr lang="en" sz="1300">
                <a:solidFill>
                  <a:srgbClr val="6AA84F"/>
                </a:solidFill>
              </a:rPr>
              <a:t>helps organise your presentation and communicate clearly with your audience</a:t>
            </a:r>
            <a:r>
              <a:rPr lang="en" sz="1300">
                <a:solidFill>
                  <a:srgbClr val="2D2D2D"/>
                </a:solidFill>
              </a:rPr>
              <a:t> about the significance of the information you gather.</a:t>
            </a:r>
            <a:endParaRPr sz="1300">
              <a:solidFill>
                <a:srgbClr val="2D2D2D"/>
              </a:solidFill>
            </a:endParaRPr>
          </a:p>
          <a:p>
            <a:pPr marL="0" lvl="0" indent="0" algn="l" rtl="0">
              <a:spcBef>
                <a:spcPts val="0"/>
              </a:spcBef>
              <a:spcAft>
                <a:spcPts val="1200"/>
              </a:spcAft>
              <a:buNone/>
            </a:pPr>
            <a:endParaRPr/>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Shape 811"/>
        <p:cNvGrpSpPr/>
        <p:nvPr/>
      </p:nvGrpSpPr>
      <p:grpSpPr>
        <a:xfrm>
          <a:off x="0" y="0"/>
          <a:ext cx="0" cy="0"/>
          <a:chOff x="0" y="0"/>
          <a:chExt cx="0" cy="0"/>
        </a:xfrm>
      </p:grpSpPr>
      <p:sp>
        <p:nvSpPr>
          <p:cNvPr id="812" name="Google Shape;812;p15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125000"/>
              </a:lnSpc>
              <a:spcBef>
                <a:spcPts val="1400"/>
              </a:spcBef>
              <a:spcAft>
                <a:spcPts val="0"/>
              </a:spcAft>
              <a:buClr>
                <a:schemeClr val="dk1"/>
              </a:buClr>
              <a:buSzPts val="1100"/>
              <a:buFont typeface="Arial"/>
              <a:buNone/>
            </a:pPr>
            <a:r>
              <a:rPr lang="en" sz="1600" b="1">
                <a:solidFill>
                  <a:srgbClr val="2D2D2D"/>
                </a:solidFill>
              </a:rPr>
              <a:t>7. Summarise</a:t>
            </a:r>
            <a:endParaRPr sz="1600" b="1">
              <a:solidFill>
                <a:srgbClr val="2D2D2D"/>
              </a:solidFill>
            </a:endParaRPr>
          </a:p>
          <a:p>
            <a:pPr marL="457200" lvl="0" indent="-317500" algn="l" rtl="0">
              <a:lnSpc>
                <a:spcPct val="150000"/>
              </a:lnSpc>
              <a:spcBef>
                <a:spcPts val="900"/>
              </a:spcBef>
              <a:spcAft>
                <a:spcPts val="0"/>
              </a:spcAft>
              <a:buClr>
                <a:srgbClr val="2D2D2D"/>
              </a:buClr>
              <a:buSzPts val="1400"/>
              <a:buChar char="●"/>
            </a:pPr>
            <a:r>
              <a:rPr lang="en" sz="1400">
                <a:solidFill>
                  <a:srgbClr val="2D2D2D"/>
                </a:solidFill>
              </a:rPr>
              <a:t>At the end of your presentation, summarise your data findings to ensure that your audience understands. You can also give time for the audience to ask questions. </a:t>
            </a:r>
            <a:endParaRPr sz="1400">
              <a:solidFill>
                <a:srgbClr val="2D2D2D"/>
              </a:solidFill>
            </a:endParaRPr>
          </a:p>
          <a:p>
            <a:pPr marL="457200" lvl="0" indent="-317500" algn="l" rtl="0">
              <a:lnSpc>
                <a:spcPct val="150000"/>
              </a:lnSpc>
              <a:spcBef>
                <a:spcPts val="0"/>
              </a:spcBef>
              <a:spcAft>
                <a:spcPts val="0"/>
              </a:spcAft>
              <a:buClr>
                <a:srgbClr val="2D2D2D"/>
              </a:buClr>
              <a:buSzPts val="1400"/>
              <a:buChar char="●"/>
            </a:pPr>
            <a:r>
              <a:rPr lang="en" sz="1400">
                <a:solidFill>
                  <a:srgbClr val="2D2D2D"/>
                </a:solidFill>
              </a:rPr>
              <a:t>Try to prepare answers by thoroughly understanding your research and collection of data.</a:t>
            </a:r>
            <a:endParaRPr sz="1400">
              <a:solidFill>
                <a:srgbClr val="2D2D2D"/>
              </a:solidFill>
            </a:endParaRPr>
          </a:p>
          <a:p>
            <a:pPr marL="457200" lvl="0" indent="-317500" algn="l" rtl="0">
              <a:lnSpc>
                <a:spcPct val="150000"/>
              </a:lnSpc>
              <a:spcBef>
                <a:spcPts val="0"/>
              </a:spcBef>
              <a:spcAft>
                <a:spcPts val="0"/>
              </a:spcAft>
              <a:buClr>
                <a:srgbClr val="2D2D2D"/>
              </a:buClr>
              <a:buSzPts val="1400"/>
              <a:buChar char="●"/>
            </a:pPr>
            <a:r>
              <a:rPr lang="en" sz="1400">
                <a:solidFill>
                  <a:srgbClr val="2D2D2D"/>
                </a:solidFill>
              </a:rPr>
              <a:t> Consider questions about the impact the data has and actions the audience may take after seeing your presentation.</a:t>
            </a:r>
            <a:endParaRPr sz="1400">
              <a:solidFill>
                <a:srgbClr val="2D2D2D"/>
              </a:solidFill>
            </a:endParaRPr>
          </a:p>
          <a:p>
            <a:pPr marL="0" lvl="0" indent="0" algn="l" rtl="0">
              <a:spcBef>
                <a:spcPts val="0"/>
              </a:spcBef>
              <a:spcAft>
                <a:spcPts val="1200"/>
              </a:spcAft>
              <a:buNone/>
            </a:pPr>
            <a:endParaRPr/>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Shape 816"/>
        <p:cNvGrpSpPr/>
        <p:nvPr/>
      </p:nvGrpSpPr>
      <p:grpSpPr>
        <a:xfrm>
          <a:off x="0" y="0"/>
          <a:ext cx="0" cy="0"/>
          <a:chOff x="0" y="0"/>
          <a:chExt cx="0" cy="0"/>
        </a:xfrm>
      </p:grpSpPr>
      <p:sp>
        <p:nvSpPr>
          <p:cNvPr id="817" name="Google Shape;817;p15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Clr>
                <a:schemeClr val="dk1"/>
              </a:buClr>
              <a:buSzPct val="53658"/>
              <a:buFont typeface="Arial"/>
              <a:buNone/>
            </a:pPr>
            <a:r>
              <a:rPr lang="en" sz="2050" b="1" u="sng">
                <a:highlight>
                  <a:srgbClr val="FFFFFF"/>
                </a:highlight>
                <a:latin typeface="Verdana"/>
                <a:ea typeface="Verdana"/>
                <a:cs typeface="Verdana"/>
                <a:sym typeface="Verdana"/>
              </a:rPr>
              <a:t>Importance of Data Presentation</a:t>
            </a:r>
            <a:endParaRPr sz="2050" b="1" u="sng">
              <a:highlight>
                <a:srgbClr val="FFFFFF"/>
              </a:highlight>
              <a:latin typeface="Verdana"/>
              <a:ea typeface="Verdana"/>
              <a:cs typeface="Verdana"/>
              <a:sym typeface="Verdana"/>
            </a:endParaRPr>
          </a:p>
          <a:p>
            <a:pPr marL="0" lvl="0" indent="0" algn="l" rtl="0">
              <a:spcBef>
                <a:spcPts val="0"/>
              </a:spcBef>
              <a:spcAft>
                <a:spcPts val="0"/>
              </a:spcAft>
              <a:buNone/>
            </a:pPr>
            <a:endParaRPr/>
          </a:p>
        </p:txBody>
      </p:sp>
      <p:sp>
        <p:nvSpPr>
          <p:cNvPr id="818" name="Google Shape;818;p154"/>
          <p:cNvSpPr txBox="1">
            <a:spLocks noGrp="1"/>
          </p:cNvSpPr>
          <p:nvPr>
            <p:ph type="body" idx="1"/>
          </p:nvPr>
        </p:nvSpPr>
        <p:spPr>
          <a:xfrm>
            <a:off x="311700" y="961725"/>
            <a:ext cx="8520600" cy="3789900"/>
          </a:xfrm>
          <a:prstGeom prst="rect">
            <a:avLst/>
          </a:prstGeom>
        </p:spPr>
        <p:txBody>
          <a:bodyPr spcFirstLastPara="1" wrap="square" lIns="91425" tIns="91425" rIns="91425" bIns="91425" anchor="t" anchorCtr="0">
            <a:normAutofit fontScale="62500" lnSpcReduction="20000"/>
          </a:bodyPr>
          <a:lstStyle/>
          <a:p>
            <a:pPr marL="457200" lvl="0" indent="-314022" algn="l" rtl="0">
              <a:lnSpc>
                <a:spcPct val="150000"/>
              </a:lnSpc>
              <a:spcBef>
                <a:spcPts val="0"/>
              </a:spcBef>
              <a:spcAft>
                <a:spcPts val="0"/>
              </a:spcAft>
              <a:buClr>
                <a:schemeClr val="dk1"/>
              </a:buClr>
              <a:buSzPct val="100000"/>
              <a:buFont typeface="Roboto"/>
              <a:buChar char="➢"/>
            </a:pPr>
            <a:r>
              <a:rPr lang="en" sz="2152">
                <a:solidFill>
                  <a:schemeClr val="dk1"/>
                </a:solidFill>
                <a:highlight>
                  <a:srgbClr val="FFFFFF"/>
                </a:highlight>
                <a:latin typeface="Roboto"/>
                <a:ea typeface="Roboto"/>
                <a:cs typeface="Roboto"/>
                <a:sym typeface="Roboto"/>
              </a:rPr>
              <a:t>Data Presentation could be both can be a </a:t>
            </a:r>
            <a:r>
              <a:rPr lang="en" sz="2152">
                <a:solidFill>
                  <a:srgbClr val="6AA84F"/>
                </a:solidFill>
                <a:highlight>
                  <a:srgbClr val="FFFFFF"/>
                </a:highlight>
                <a:latin typeface="Roboto"/>
                <a:ea typeface="Roboto"/>
                <a:cs typeface="Roboto"/>
                <a:sym typeface="Roboto"/>
              </a:rPr>
              <a:t>deal maker or deal breake</a:t>
            </a:r>
            <a:r>
              <a:rPr lang="en" sz="2152">
                <a:solidFill>
                  <a:schemeClr val="dk1"/>
                </a:solidFill>
                <a:highlight>
                  <a:srgbClr val="FFFFFF"/>
                </a:highlight>
                <a:latin typeface="Roboto"/>
                <a:ea typeface="Roboto"/>
                <a:cs typeface="Roboto"/>
                <a:sym typeface="Roboto"/>
              </a:rPr>
              <a:t>r based on the delivery of the content in the context of visual depiction.</a:t>
            </a:r>
            <a:endParaRPr sz="2152">
              <a:solidFill>
                <a:schemeClr val="dk1"/>
              </a:solidFill>
              <a:highlight>
                <a:srgbClr val="FFFFFF"/>
              </a:highlight>
              <a:latin typeface="Roboto"/>
              <a:ea typeface="Roboto"/>
              <a:cs typeface="Roboto"/>
              <a:sym typeface="Roboto"/>
            </a:endParaRPr>
          </a:p>
          <a:p>
            <a:pPr marL="457200" lvl="0" indent="-314022" algn="l" rtl="0">
              <a:lnSpc>
                <a:spcPct val="150000"/>
              </a:lnSpc>
              <a:spcBef>
                <a:spcPts val="0"/>
              </a:spcBef>
              <a:spcAft>
                <a:spcPts val="0"/>
              </a:spcAft>
              <a:buClr>
                <a:schemeClr val="dk1"/>
              </a:buClr>
              <a:buSzPct val="100000"/>
              <a:buFont typeface="Roboto"/>
              <a:buChar char="➢"/>
            </a:pPr>
            <a:r>
              <a:rPr lang="en" sz="2152">
                <a:solidFill>
                  <a:schemeClr val="dk1"/>
                </a:solidFill>
                <a:highlight>
                  <a:srgbClr val="FFFFFF"/>
                </a:highlight>
                <a:latin typeface="Roboto"/>
                <a:ea typeface="Roboto"/>
                <a:cs typeface="Roboto"/>
                <a:sym typeface="Roboto"/>
              </a:rPr>
              <a:t>Data Presentation tools are</a:t>
            </a:r>
            <a:r>
              <a:rPr lang="en" sz="2152">
                <a:solidFill>
                  <a:srgbClr val="6AA84F"/>
                </a:solidFill>
                <a:highlight>
                  <a:srgbClr val="FFFFFF"/>
                </a:highlight>
                <a:latin typeface="Roboto"/>
                <a:ea typeface="Roboto"/>
                <a:cs typeface="Roboto"/>
                <a:sym typeface="Roboto"/>
              </a:rPr>
              <a:t> powerful communication tools</a:t>
            </a:r>
            <a:r>
              <a:rPr lang="en" sz="2152">
                <a:solidFill>
                  <a:schemeClr val="dk1"/>
                </a:solidFill>
                <a:highlight>
                  <a:srgbClr val="FFFFFF"/>
                </a:highlight>
                <a:latin typeface="Roboto"/>
                <a:ea typeface="Roboto"/>
                <a:cs typeface="Roboto"/>
                <a:sym typeface="Roboto"/>
              </a:rPr>
              <a:t> that can simplify the data by making it easily understandable &amp; readable at the same time while attracting &amp; keeping the interest of its readers and effectively</a:t>
            </a:r>
            <a:r>
              <a:rPr lang="en" sz="2152">
                <a:solidFill>
                  <a:srgbClr val="6AA84F"/>
                </a:solidFill>
                <a:highlight>
                  <a:srgbClr val="FFFFFF"/>
                </a:highlight>
                <a:latin typeface="Roboto"/>
                <a:ea typeface="Roboto"/>
                <a:cs typeface="Roboto"/>
                <a:sym typeface="Roboto"/>
              </a:rPr>
              <a:t> showcase large amounts of complex data in a simplified manner.</a:t>
            </a:r>
            <a:endParaRPr sz="2152">
              <a:solidFill>
                <a:srgbClr val="6AA84F"/>
              </a:solidFill>
              <a:highlight>
                <a:srgbClr val="FFFFFF"/>
              </a:highlight>
              <a:latin typeface="Roboto"/>
              <a:ea typeface="Roboto"/>
              <a:cs typeface="Roboto"/>
              <a:sym typeface="Roboto"/>
            </a:endParaRPr>
          </a:p>
          <a:p>
            <a:pPr marL="457200" lvl="0" indent="-314022" algn="l" rtl="0">
              <a:lnSpc>
                <a:spcPct val="150000"/>
              </a:lnSpc>
              <a:spcBef>
                <a:spcPts val="0"/>
              </a:spcBef>
              <a:spcAft>
                <a:spcPts val="0"/>
              </a:spcAft>
              <a:buClr>
                <a:schemeClr val="dk1"/>
              </a:buClr>
              <a:buSzPct val="100000"/>
              <a:buFont typeface="Roboto"/>
              <a:buChar char="➢"/>
            </a:pPr>
            <a:r>
              <a:rPr lang="en" sz="2152">
                <a:solidFill>
                  <a:schemeClr val="dk1"/>
                </a:solidFill>
                <a:highlight>
                  <a:srgbClr val="FFFFFF"/>
                </a:highlight>
                <a:latin typeface="Roboto"/>
                <a:ea typeface="Roboto"/>
                <a:cs typeface="Roboto"/>
                <a:sym typeface="Roboto"/>
              </a:rPr>
              <a:t>If the user can create an insightful presentation of the data in hand with the same sets of facts and figures, then the results promise to be impressive.</a:t>
            </a:r>
            <a:endParaRPr sz="2152">
              <a:solidFill>
                <a:schemeClr val="dk1"/>
              </a:solidFill>
              <a:highlight>
                <a:srgbClr val="FFFFFF"/>
              </a:highlight>
              <a:latin typeface="Roboto"/>
              <a:ea typeface="Roboto"/>
              <a:cs typeface="Roboto"/>
              <a:sym typeface="Roboto"/>
            </a:endParaRPr>
          </a:p>
          <a:p>
            <a:pPr marL="457200" lvl="0" indent="-314022" algn="l" rtl="0">
              <a:lnSpc>
                <a:spcPct val="150000"/>
              </a:lnSpc>
              <a:spcBef>
                <a:spcPts val="0"/>
              </a:spcBef>
              <a:spcAft>
                <a:spcPts val="0"/>
              </a:spcAft>
              <a:buClr>
                <a:schemeClr val="dk1"/>
              </a:buClr>
              <a:buSzPct val="100000"/>
              <a:buFont typeface="Roboto"/>
              <a:buChar char="➢"/>
            </a:pPr>
            <a:r>
              <a:rPr lang="en" sz="2152">
                <a:solidFill>
                  <a:schemeClr val="dk1"/>
                </a:solidFill>
                <a:highlight>
                  <a:srgbClr val="FFFFFF"/>
                </a:highlight>
                <a:latin typeface="Roboto"/>
                <a:ea typeface="Roboto"/>
                <a:cs typeface="Roboto"/>
                <a:sym typeface="Roboto"/>
              </a:rPr>
              <a:t>There have been situations where the user has had a great amount of data and vision for expansion but the presentation drowned his/her vision.</a:t>
            </a:r>
            <a:endParaRPr sz="2152">
              <a:solidFill>
                <a:schemeClr val="dk1"/>
              </a:solidFill>
              <a:highlight>
                <a:srgbClr val="FFFFFF"/>
              </a:highlight>
              <a:latin typeface="Roboto"/>
              <a:ea typeface="Roboto"/>
              <a:cs typeface="Roboto"/>
              <a:sym typeface="Roboto"/>
            </a:endParaRPr>
          </a:p>
          <a:p>
            <a:pPr marL="457200" lvl="0" indent="-314022" algn="l" rtl="0">
              <a:lnSpc>
                <a:spcPct val="150000"/>
              </a:lnSpc>
              <a:spcBef>
                <a:spcPts val="0"/>
              </a:spcBef>
              <a:spcAft>
                <a:spcPts val="0"/>
              </a:spcAft>
              <a:buClr>
                <a:schemeClr val="dk1"/>
              </a:buClr>
              <a:buSzPct val="100000"/>
              <a:buFont typeface="Roboto"/>
              <a:buChar char="➢"/>
            </a:pPr>
            <a:r>
              <a:rPr lang="en" sz="2152">
                <a:solidFill>
                  <a:schemeClr val="dk1"/>
                </a:solidFill>
                <a:highlight>
                  <a:srgbClr val="FFFFFF"/>
                </a:highlight>
                <a:latin typeface="Roboto"/>
                <a:ea typeface="Roboto"/>
                <a:cs typeface="Roboto"/>
                <a:sym typeface="Roboto"/>
              </a:rPr>
              <a:t>To impress the higher management and top brass of a firm, effective presentation of data is needed.</a:t>
            </a:r>
            <a:endParaRPr sz="2152">
              <a:solidFill>
                <a:schemeClr val="dk1"/>
              </a:solidFill>
              <a:highlight>
                <a:srgbClr val="FFFFFF"/>
              </a:highlight>
              <a:latin typeface="Roboto"/>
              <a:ea typeface="Roboto"/>
              <a:cs typeface="Roboto"/>
              <a:sym typeface="Roboto"/>
            </a:endParaRPr>
          </a:p>
          <a:p>
            <a:pPr marL="457200" lvl="0" indent="-314022" algn="l" rtl="0">
              <a:lnSpc>
                <a:spcPct val="150000"/>
              </a:lnSpc>
              <a:spcBef>
                <a:spcPts val="0"/>
              </a:spcBef>
              <a:spcAft>
                <a:spcPts val="0"/>
              </a:spcAft>
              <a:buClr>
                <a:schemeClr val="dk1"/>
              </a:buClr>
              <a:buSzPct val="100000"/>
              <a:buFont typeface="Roboto"/>
              <a:buChar char="➢"/>
            </a:pPr>
            <a:r>
              <a:rPr lang="en" sz="2152">
                <a:solidFill>
                  <a:schemeClr val="dk1"/>
                </a:solidFill>
                <a:highlight>
                  <a:srgbClr val="FFFFFF"/>
                </a:highlight>
                <a:latin typeface="Roboto"/>
                <a:ea typeface="Roboto"/>
                <a:cs typeface="Roboto"/>
                <a:sym typeface="Roboto"/>
              </a:rPr>
              <a:t>Data Presentation </a:t>
            </a:r>
            <a:r>
              <a:rPr lang="en" sz="2152">
                <a:solidFill>
                  <a:srgbClr val="6AA84F"/>
                </a:solidFill>
                <a:highlight>
                  <a:srgbClr val="FFFFFF"/>
                </a:highlight>
                <a:latin typeface="Roboto"/>
                <a:ea typeface="Roboto"/>
                <a:cs typeface="Roboto"/>
                <a:sym typeface="Roboto"/>
              </a:rPr>
              <a:t>helps the clients or the audience to not spend time</a:t>
            </a:r>
            <a:r>
              <a:rPr lang="en" sz="2152">
                <a:solidFill>
                  <a:schemeClr val="dk1"/>
                </a:solidFill>
                <a:highlight>
                  <a:srgbClr val="FFFFFF"/>
                </a:highlight>
                <a:latin typeface="Roboto"/>
                <a:ea typeface="Roboto"/>
                <a:cs typeface="Roboto"/>
                <a:sym typeface="Roboto"/>
              </a:rPr>
              <a:t> grasping the concept and the future alternatives of the business and to convince them to invest in the company &amp; turn it profitable both for the investors &amp; the company.</a:t>
            </a:r>
            <a:endParaRPr/>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sp>
        <p:nvSpPr>
          <p:cNvPr id="823" name="Google Shape;823;p155"/>
          <p:cNvSpPr txBox="1">
            <a:spLocks noGrp="1"/>
          </p:cNvSpPr>
          <p:nvPr>
            <p:ph type="body" idx="1"/>
          </p:nvPr>
        </p:nvSpPr>
        <p:spPr>
          <a:xfrm>
            <a:off x="311700" y="548550"/>
            <a:ext cx="8520600" cy="4020300"/>
          </a:xfrm>
          <a:prstGeom prst="rect">
            <a:avLst/>
          </a:prstGeom>
        </p:spPr>
        <p:txBody>
          <a:bodyPr spcFirstLastPara="1" wrap="square" lIns="91425" tIns="91425" rIns="91425" bIns="91425" anchor="t" anchorCtr="0">
            <a:normAutofit/>
          </a:bodyPr>
          <a:lstStyle/>
          <a:p>
            <a:pPr marL="0" lvl="0" indent="0" algn="l" rtl="0">
              <a:spcBef>
                <a:spcPts val="1300"/>
              </a:spcBef>
              <a:spcAft>
                <a:spcPts val="0"/>
              </a:spcAft>
              <a:buClr>
                <a:schemeClr val="dk1"/>
              </a:buClr>
              <a:buSzPts val="1100"/>
              <a:buFont typeface="Arial"/>
              <a:buNone/>
            </a:pPr>
            <a:r>
              <a:rPr lang="en" sz="1300">
                <a:solidFill>
                  <a:schemeClr val="dk1"/>
                </a:solidFill>
                <a:highlight>
                  <a:srgbClr val="FFFFFF"/>
                </a:highlight>
                <a:latin typeface="Roboto"/>
                <a:ea typeface="Roboto"/>
                <a:cs typeface="Roboto"/>
                <a:sym typeface="Roboto"/>
              </a:rPr>
              <a:t>Although data presentation has a lot to offer, the following are some of the major reason behind the essence of an effective presentation:-</a:t>
            </a:r>
            <a:endParaRPr sz="1300">
              <a:solidFill>
                <a:schemeClr val="dk1"/>
              </a:solidFill>
              <a:highlight>
                <a:srgbClr val="FFFFFF"/>
              </a:highlight>
              <a:latin typeface="Roboto"/>
              <a:ea typeface="Roboto"/>
              <a:cs typeface="Roboto"/>
              <a:sym typeface="Roboto"/>
            </a:endParaRPr>
          </a:p>
          <a:p>
            <a:pPr marL="457200" lvl="0" indent="-311150" algn="just" rtl="0">
              <a:lnSpc>
                <a:spcPct val="115000"/>
              </a:lnSpc>
              <a:spcBef>
                <a:spcPts val="1300"/>
              </a:spcBef>
              <a:spcAft>
                <a:spcPts val="0"/>
              </a:spcAft>
              <a:buClr>
                <a:schemeClr val="dk1"/>
              </a:buClr>
              <a:buSzPts val="1300"/>
              <a:buFont typeface="Roboto"/>
              <a:buChar char="●"/>
            </a:pPr>
            <a:r>
              <a:rPr lang="en" sz="1300">
                <a:solidFill>
                  <a:schemeClr val="dk1"/>
                </a:solidFill>
                <a:highlight>
                  <a:srgbClr val="FFFFFF"/>
                </a:highlight>
                <a:latin typeface="Roboto"/>
                <a:ea typeface="Roboto"/>
                <a:cs typeface="Roboto"/>
                <a:sym typeface="Roboto"/>
              </a:rPr>
              <a:t>Many consumers or higher authorities are</a:t>
            </a:r>
            <a:r>
              <a:rPr lang="en" sz="1300">
                <a:solidFill>
                  <a:srgbClr val="6AA84F"/>
                </a:solidFill>
                <a:highlight>
                  <a:srgbClr val="FFFFFF"/>
                </a:highlight>
                <a:latin typeface="Roboto"/>
                <a:ea typeface="Roboto"/>
                <a:cs typeface="Roboto"/>
                <a:sym typeface="Roboto"/>
              </a:rPr>
              <a:t> interested in the interpretation of data, not the raw data</a:t>
            </a:r>
            <a:r>
              <a:rPr lang="en" sz="1300">
                <a:solidFill>
                  <a:schemeClr val="dk1"/>
                </a:solidFill>
                <a:highlight>
                  <a:srgbClr val="FFFFFF"/>
                </a:highlight>
                <a:latin typeface="Roboto"/>
                <a:ea typeface="Roboto"/>
                <a:cs typeface="Roboto"/>
                <a:sym typeface="Roboto"/>
              </a:rPr>
              <a:t> itself. Therefore, after the analysis of the data, users should represent the data with a visual aspect for better understanding and knowledge.</a:t>
            </a:r>
            <a:endParaRPr sz="1300">
              <a:solidFill>
                <a:schemeClr val="dk1"/>
              </a:solidFill>
              <a:highlight>
                <a:srgbClr val="FFFFFF"/>
              </a:highlight>
              <a:latin typeface="Roboto"/>
              <a:ea typeface="Roboto"/>
              <a:cs typeface="Roboto"/>
              <a:sym typeface="Roboto"/>
            </a:endParaRPr>
          </a:p>
          <a:p>
            <a:pPr marL="457200" lvl="0" indent="-311150" algn="just" rtl="0">
              <a:lnSpc>
                <a:spcPct val="115000"/>
              </a:lnSpc>
              <a:spcBef>
                <a:spcPts val="0"/>
              </a:spcBef>
              <a:spcAft>
                <a:spcPts val="0"/>
              </a:spcAft>
              <a:buClr>
                <a:schemeClr val="dk1"/>
              </a:buClr>
              <a:buSzPts val="1300"/>
              <a:buFont typeface="Roboto"/>
              <a:buChar char="●"/>
            </a:pPr>
            <a:r>
              <a:rPr lang="en" sz="1300">
                <a:solidFill>
                  <a:schemeClr val="dk1"/>
                </a:solidFill>
                <a:highlight>
                  <a:srgbClr val="FFFFFF"/>
                </a:highlight>
                <a:latin typeface="Roboto"/>
                <a:ea typeface="Roboto"/>
                <a:cs typeface="Roboto"/>
                <a:sym typeface="Roboto"/>
              </a:rPr>
              <a:t>The user should not overwhelm the audience with a number of slides of the presentation and inject an ample amount of texts as pictures that will speak for themselves.</a:t>
            </a:r>
            <a:endParaRPr sz="1300">
              <a:solidFill>
                <a:schemeClr val="dk1"/>
              </a:solidFill>
              <a:highlight>
                <a:srgbClr val="FFFFFF"/>
              </a:highlight>
              <a:latin typeface="Roboto"/>
              <a:ea typeface="Roboto"/>
              <a:cs typeface="Roboto"/>
              <a:sym typeface="Roboto"/>
            </a:endParaRPr>
          </a:p>
          <a:p>
            <a:pPr marL="457200" lvl="0" indent="-311150" algn="just" rtl="0">
              <a:lnSpc>
                <a:spcPct val="115000"/>
              </a:lnSpc>
              <a:spcBef>
                <a:spcPts val="0"/>
              </a:spcBef>
              <a:spcAft>
                <a:spcPts val="0"/>
              </a:spcAft>
              <a:buClr>
                <a:schemeClr val="dk1"/>
              </a:buClr>
              <a:buSzPts val="1300"/>
              <a:buFont typeface="Roboto"/>
              <a:buChar char="●"/>
            </a:pPr>
            <a:r>
              <a:rPr lang="en" sz="1300">
                <a:solidFill>
                  <a:schemeClr val="dk1"/>
                </a:solidFill>
                <a:highlight>
                  <a:srgbClr val="FFFFFF"/>
                </a:highlight>
                <a:latin typeface="Roboto"/>
                <a:ea typeface="Roboto"/>
                <a:cs typeface="Roboto"/>
                <a:sym typeface="Roboto"/>
              </a:rPr>
              <a:t>Data presentation often happens in a nutshell with each department showcasing their achievements towards company growth through a graph or a histogram.</a:t>
            </a:r>
            <a:endParaRPr sz="1300">
              <a:solidFill>
                <a:schemeClr val="dk1"/>
              </a:solidFill>
              <a:highlight>
                <a:srgbClr val="FFFFFF"/>
              </a:highlight>
              <a:latin typeface="Roboto"/>
              <a:ea typeface="Roboto"/>
              <a:cs typeface="Roboto"/>
              <a:sym typeface="Roboto"/>
            </a:endParaRPr>
          </a:p>
          <a:p>
            <a:pPr marL="457200" lvl="0" indent="-311150" algn="just" rtl="0">
              <a:lnSpc>
                <a:spcPct val="115000"/>
              </a:lnSpc>
              <a:spcBef>
                <a:spcPts val="0"/>
              </a:spcBef>
              <a:spcAft>
                <a:spcPts val="0"/>
              </a:spcAft>
              <a:buClr>
                <a:schemeClr val="dk1"/>
              </a:buClr>
              <a:buSzPts val="1300"/>
              <a:buFont typeface="Roboto"/>
              <a:buChar char="●"/>
            </a:pPr>
            <a:r>
              <a:rPr lang="en" sz="1300">
                <a:solidFill>
                  <a:schemeClr val="dk1"/>
                </a:solidFill>
                <a:highlight>
                  <a:srgbClr val="FFFFFF"/>
                </a:highlight>
                <a:latin typeface="Roboto"/>
                <a:ea typeface="Roboto"/>
                <a:cs typeface="Roboto"/>
                <a:sym typeface="Roboto"/>
              </a:rPr>
              <a:t>Providing a brief description would help the user to attain attention in a small amount of time while informing the audience about the context of the presentation</a:t>
            </a:r>
            <a:endParaRPr sz="1300">
              <a:solidFill>
                <a:schemeClr val="dk1"/>
              </a:solidFill>
              <a:highlight>
                <a:srgbClr val="FFFFFF"/>
              </a:highlight>
              <a:latin typeface="Roboto"/>
              <a:ea typeface="Roboto"/>
              <a:cs typeface="Roboto"/>
              <a:sym typeface="Roboto"/>
            </a:endParaRPr>
          </a:p>
          <a:p>
            <a:pPr marL="457200" lvl="0" indent="-311150" algn="just" rtl="0">
              <a:lnSpc>
                <a:spcPct val="115000"/>
              </a:lnSpc>
              <a:spcBef>
                <a:spcPts val="0"/>
              </a:spcBef>
              <a:spcAft>
                <a:spcPts val="0"/>
              </a:spcAft>
              <a:buClr>
                <a:schemeClr val="dk1"/>
              </a:buClr>
              <a:buSzPts val="1300"/>
              <a:buFont typeface="Roboto"/>
              <a:buChar char="●"/>
            </a:pPr>
            <a:r>
              <a:rPr lang="en" sz="1300">
                <a:solidFill>
                  <a:schemeClr val="dk1"/>
                </a:solidFill>
                <a:highlight>
                  <a:srgbClr val="FFFFFF"/>
                </a:highlight>
                <a:latin typeface="Roboto"/>
                <a:ea typeface="Roboto"/>
                <a:cs typeface="Roboto"/>
                <a:sym typeface="Roboto"/>
              </a:rPr>
              <a:t>The inclusion of pictures, charts, graphs and tables in the presentation help for better </a:t>
            </a:r>
            <a:r>
              <a:rPr lang="en" sz="1300">
                <a:solidFill>
                  <a:srgbClr val="6AA84F"/>
                </a:solidFill>
                <a:highlight>
                  <a:srgbClr val="FFFFFF"/>
                </a:highlight>
                <a:latin typeface="Roboto"/>
                <a:ea typeface="Roboto"/>
                <a:cs typeface="Roboto"/>
                <a:sym typeface="Roboto"/>
              </a:rPr>
              <a:t>understanding the potential outcomes.</a:t>
            </a:r>
            <a:endParaRPr sz="1300">
              <a:solidFill>
                <a:srgbClr val="6AA84F"/>
              </a:solidFill>
              <a:highlight>
                <a:srgbClr val="FFFFFF"/>
              </a:highlight>
              <a:latin typeface="Roboto"/>
              <a:ea typeface="Roboto"/>
              <a:cs typeface="Roboto"/>
              <a:sym typeface="Roboto"/>
            </a:endParaRPr>
          </a:p>
          <a:p>
            <a:pPr marL="457200" lvl="0" indent="-311150" algn="just" rtl="0">
              <a:lnSpc>
                <a:spcPct val="115000"/>
              </a:lnSpc>
              <a:spcBef>
                <a:spcPts val="0"/>
              </a:spcBef>
              <a:spcAft>
                <a:spcPts val="0"/>
              </a:spcAft>
              <a:buClr>
                <a:schemeClr val="dk1"/>
              </a:buClr>
              <a:buSzPts val="1300"/>
              <a:buFont typeface="Roboto"/>
              <a:buChar char="●"/>
            </a:pPr>
            <a:r>
              <a:rPr lang="en" sz="1300">
                <a:solidFill>
                  <a:schemeClr val="dk1"/>
                </a:solidFill>
                <a:highlight>
                  <a:srgbClr val="FFFFFF"/>
                </a:highlight>
                <a:latin typeface="Roboto"/>
                <a:ea typeface="Roboto"/>
                <a:cs typeface="Roboto"/>
                <a:sym typeface="Roboto"/>
              </a:rPr>
              <a:t>An effective presentation would allow the organization to determine the difference with the fellow organization and acknowledge its flaws. Comparison of data would assist them in decision making.</a:t>
            </a:r>
            <a:endParaRPr/>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Shape 827"/>
        <p:cNvGrpSpPr/>
        <p:nvPr/>
      </p:nvGrpSpPr>
      <p:grpSpPr>
        <a:xfrm>
          <a:off x="0" y="0"/>
          <a:ext cx="0" cy="0"/>
          <a:chOff x="0" y="0"/>
          <a:chExt cx="0" cy="0"/>
        </a:xfrm>
      </p:grpSpPr>
      <p:sp>
        <p:nvSpPr>
          <p:cNvPr id="828" name="Google Shape;828;p15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150" b="1">
                <a:solidFill>
                  <a:srgbClr val="323D47"/>
                </a:solidFill>
                <a:highlight>
                  <a:srgbClr val="FFFFFF"/>
                </a:highlight>
              </a:rPr>
              <a:t>Data Presentation Mistakes to Avoid</a:t>
            </a:r>
            <a:endParaRPr b="1"/>
          </a:p>
        </p:txBody>
      </p:sp>
      <p:sp>
        <p:nvSpPr>
          <p:cNvPr id="829" name="Google Shape;829;p1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130000"/>
              </a:lnSpc>
              <a:spcBef>
                <a:spcPts val="0"/>
              </a:spcBef>
              <a:spcAft>
                <a:spcPts val="0"/>
              </a:spcAft>
              <a:buClr>
                <a:schemeClr val="dk1"/>
              </a:buClr>
              <a:buSzPts val="1100"/>
              <a:buFont typeface="Arial"/>
              <a:buNone/>
            </a:pPr>
            <a:r>
              <a:rPr lang="en" sz="1700">
                <a:solidFill>
                  <a:srgbClr val="323D47"/>
                </a:solidFill>
                <a:highlight>
                  <a:srgbClr val="FFFFFF"/>
                </a:highlight>
              </a:rPr>
              <a:t>#1 – Assume your audience understands what the numbers represent</a:t>
            </a:r>
            <a:endParaRPr sz="1700">
              <a:solidFill>
                <a:srgbClr val="323D47"/>
              </a:solidFill>
              <a:highlight>
                <a:srgbClr val="FFFFFF"/>
              </a:highlight>
            </a:endParaRPr>
          </a:p>
          <a:p>
            <a:pPr marL="0" lvl="0" indent="0" algn="l" rtl="0">
              <a:lnSpc>
                <a:spcPct val="130000"/>
              </a:lnSpc>
              <a:spcBef>
                <a:spcPts val="400"/>
              </a:spcBef>
              <a:spcAft>
                <a:spcPts val="0"/>
              </a:spcAft>
              <a:buClr>
                <a:schemeClr val="dk1"/>
              </a:buClr>
              <a:buSzPts val="1100"/>
              <a:buFont typeface="Arial"/>
              <a:buNone/>
            </a:pPr>
            <a:r>
              <a:rPr lang="en" sz="1700">
                <a:solidFill>
                  <a:srgbClr val="323D47"/>
                </a:solidFill>
                <a:highlight>
                  <a:srgbClr val="FFFFFF"/>
                </a:highlight>
              </a:rPr>
              <a:t>#2 – Use the wrong type of chart</a:t>
            </a:r>
            <a:endParaRPr sz="1700">
              <a:solidFill>
                <a:srgbClr val="323D47"/>
              </a:solidFill>
              <a:highlight>
                <a:srgbClr val="FFFFFF"/>
              </a:highlight>
            </a:endParaRPr>
          </a:p>
          <a:p>
            <a:pPr marL="0" lvl="0" indent="0" algn="l" rtl="0">
              <a:lnSpc>
                <a:spcPct val="130000"/>
              </a:lnSpc>
              <a:spcBef>
                <a:spcPts val="400"/>
              </a:spcBef>
              <a:spcAft>
                <a:spcPts val="0"/>
              </a:spcAft>
              <a:buClr>
                <a:schemeClr val="dk1"/>
              </a:buClr>
              <a:buSzPts val="1100"/>
              <a:buFont typeface="Arial"/>
              <a:buNone/>
            </a:pPr>
            <a:r>
              <a:rPr lang="en" sz="1700">
                <a:solidFill>
                  <a:srgbClr val="323D47"/>
                </a:solidFill>
                <a:highlight>
                  <a:srgbClr val="FFFFFF"/>
                </a:highlight>
              </a:rPr>
              <a:t>#3 – Make it 3D</a:t>
            </a:r>
            <a:endParaRPr sz="1700">
              <a:solidFill>
                <a:srgbClr val="323D47"/>
              </a:solidFill>
              <a:highlight>
                <a:srgbClr val="FFFFFF"/>
              </a:highlight>
            </a:endParaRPr>
          </a:p>
          <a:p>
            <a:pPr marL="0" lvl="0" indent="0" algn="l" rtl="0">
              <a:lnSpc>
                <a:spcPct val="130000"/>
              </a:lnSpc>
              <a:spcBef>
                <a:spcPts val="400"/>
              </a:spcBef>
              <a:spcAft>
                <a:spcPts val="0"/>
              </a:spcAft>
              <a:buClr>
                <a:schemeClr val="dk1"/>
              </a:buClr>
              <a:buSzPts val="1100"/>
              <a:buFont typeface="Arial"/>
              <a:buNone/>
            </a:pPr>
            <a:r>
              <a:rPr lang="en" sz="1700">
                <a:solidFill>
                  <a:srgbClr val="323D47"/>
                </a:solidFill>
                <a:highlight>
                  <a:srgbClr val="FFFFFF"/>
                </a:highlight>
              </a:rPr>
              <a:t>#4 – Use different types of charts to compare contents in the same category</a:t>
            </a:r>
            <a:endParaRPr sz="1700">
              <a:solidFill>
                <a:srgbClr val="323D47"/>
              </a:solidFill>
              <a:highlight>
                <a:srgbClr val="FFFFFF"/>
              </a:highlight>
            </a:endParaRPr>
          </a:p>
          <a:p>
            <a:pPr marL="0" lvl="0" indent="0" algn="l" rtl="0">
              <a:lnSpc>
                <a:spcPct val="130000"/>
              </a:lnSpc>
              <a:spcBef>
                <a:spcPts val="400"/>
              </a:spcBef>
              <a:spcAft>
                <a:spcPts val="0"/>
              </a:spcAft>
              <a:buClr>
                <a:schemeClr val="dk1"/>
              </a:buClr>
              <a:buSzPts val="1100"/>
              <a:buFont typeface="Arial"/>
              <a:buNone/>
            </a:pPr>
            <a:r>
              <a:rPr lang="en" sz="1700">
                <a:solidFill>
                  <a:srgbClr val="323D47"/>
                </a:solidFill>
                <a:highlight>
                  <a:srgbClr val="FFFFFF"/>
                </a:highlight>
              </a:rPr>
              <a:t>#5 – Bombard the audience with too much information</a:t>
            </a:r>
            <a:endParaRPr sz="1700">
              <a:solidFill>
                <a:srgbClr val="323D47"/>
              </a:solidFill>
              <a:highlight>
                <a:srgbClr val="FFFFFF"/>
              </a:highlight>
            </a:endParaRPr>
          </a:p>
          <a:p>
            <a:pPr marL="0" lvl="0" indent="0" algn="l" rtl="0">
              <a:spcBef>
                <a:spcPts val="400"/>
              </a:spcBef>
              <a:spcAft>
                <a:spcPts val="1200"/>
              </a:spcAft>
              <a:buNone/>
            </a:pPr>
            <a:endParaRPr/>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Shape 833"/>
        <p:cNvGrpSpPr/>
        <p:nvPr/>
      </p:nvGrpSpPr>
      <p:grpSpPr>
        <a:xfrm>
          <a:off x="0" y="0"/>
          <a:ext cx="0" cy="0"/>
          <a:chOff x="0" y="0"/>
          <a:chExt cx="0" cy="0"/>
        </a:xfrm>
      </p:grpSpPr>
      <p:sp>
        <p:nvSpPr>
          <p:cNvPr id="834" name="Google Shape;834;p157"/>
          <p:cNvSpPr txBox="1">
            <a:spLocks noGrp="1"/>
          </p:cNvSpPr>
          <p:nvPr>
            <p:ph type="body" idx="1"/>
          </p:nvPr>
        </p:nvSpPr>
        <p:spPr>
          <a:xfrm>
            <a:off x="311700" y="710800"/>
            <a:ext cx="8520600" cy="3416400"/>
          </a:xfrm>
          <a:prstGeom prst="rect">
            <a:avLst/>
          </a:prstGeom>
        </p:spPr>
        <p:txBody>
          <a:bodyPr spcFirstLastPara="1" wrap="square" lIns="91425" tIns="91425" rIns="91425" bIns="91425" anchor="t" anchorCtr="0">
            <a:normAutofit/>
          </a:bodyPr>
          <a:lstStyle/>
          <a:p>
            <a:pPr marL="139700" marR="139700" lvl="0" indent="0" algn="l" rtl="0">
              <a:lnSpc>
                <a:spcPct val="130000"/>
              </a:lnSpc>
              <a:spcBef>
                <a:spcPts val="0"/>
              </a:spcBef>
              <a:spcAft>
                <a:spcPts val="0"/>
              </a:spcAft>
              <a:buClr>
                <a:schemeClr val="dk1"/>
              </a:buClr>
              <a:buSzPts val="1100"/>
              <a:buFont typeface="Arial"/>
              <a:buNone/>
            </a:pPr>
            <a:r>
              <a:rPr lang="en" sz="1550" b="1">
                <a:solidFill>
                  <a:srgbClr val="323D47"/>
                </a:solidFill>
                <a:highlight>
                  <a:srgbClr val="FFFFFF"/>
                </a:highlight>
              </a:rPr>
              <a:t>#1 – Assume your audience understands what the numbers represent</a:t>
            </a:r>
            <a:endParaRPr sz="1550" b="1">
              <a:solidFill>
                <a:srgbClr val="323D47"/>
              </a:solidFill>
              <a:highlight>
                <a:srgbClr val="FFFFFF"/>
              </a:highlight>
            </a:endParaRPr>
          </a:p>
          <a:p>
            <a:pPr marL="139700" marR="139700" lvl="0" indent="0" algn="l" rtl="0">
              <a:lnSpc>
                <a:spcPct val="130000"/>
              </a:lnSpc>
              <a:spcBef>
                <a:spcPts val="0"/>
              </a:spcBef>
              <a:spcAft>
                <a:spcPts val="0"/>
              </a:spcAft>
              <a:buClr>
                <a:schemeClr val="dk1"/>
              </a:buClr>
              <a:buSzPts val="1100"/>
              <a:buFont typeface="Arial"/>
              <a:buNone/>
            </a:pPr>
            <a:endParaRPr sz="1550" b="1">
              <a:solidFill>
                <a:srgbClr val="323D47"/>
              </a:solidFill>
              <a:highlight>
                <a:srgbClr val="FFFFFF"/>
              </a:highlight>
            </a:endParaRPr>
          </a:p>
          <a:p>
            <a:pPr marL="457200" marR="139700" lvl="0" indent="-314325" algn="just" rtl="0">
              <a:lnSpc>
                <a:spcPct val="150000"/>
              </a:lnSpc>
              <a:spcBef>
                <a:spcPts val="0"/>
              </a:spcBef>
              <a:spcAft>
                <a:spcPts val="0"/>
              </a:spcAft>
              <a:buClr>
                <a:srgbClr val="555555"/>
              </a:buClr>
              <a:buSzPts val="1350"/>
              <a:buChar char="●"/>
            </a:pPr>
            <a:r>
              <a:rPr lang="en" sz="1350">
                <a:solidFill>
                  <a:srgbClr val="555555"/>
                </a:solidFill>
                <a:highlight>
                  <a:srgbClr val="FFFFFF"/>
                </a:highlight>
              </a:rPr>
              <a:t>You may know all the behind-the-scenes of your data since you’ve worked with them for weeks, but your audience doesn’t.</a:t>
            </a:r>
            <a:endParaRPr sz="1350">
              <a:solidFill>
                <a:srgbClr val="555555"/>
              </a:solidFill>
              <a:highlight>
                <a:srgbClr val="FFFFFF"/>
              </a:highlight>
            </a:endParaRPr>
          </a:p>
          <a:p>
            <a:pPr marL="457200" marR="139700" lvl="0" indent="-314325" algn="just" rtl="0">
              <a:lnSpc>
                <a:spcPct val="150000"/>
              </a:lnSpc>
              <a:spcBef>
                <a:spcPts val="0"/>
              </a:spcBef>
              <a:spcAft>
                <a:spcPts val="0"/>
              </a:spcAft>
              <a:buClr>
                <a:srgbClr val="555555"/>
              </a:buClr>
              <a:buSzPts val="1350"/>
              <a:buChar char="●"/>
            </a:pPr>
            <a:r>
              <a:rPr lang="en" sz="1350">
                <a:solidFill>
                  <a:srgbClr val="555555"/>
                </a:solidFill>
                <a:highlight>
                  <a:srgbClr val="FFFFFF"/>
                </a:highlight>
              </a:rPr>
              <a:t>Showing without telling only invites more and more questions from your audience, as they have to constantly make sense of your data, wasting the time of both sides as a result.</a:t>
            </a:r>
            <a:endParaRPr sz="1350">
              <a:solidFill>
                <a:srgbClr val="555555"/>
              </a:solidFill>
              <a:highlight>
                <a:srgbClr val="FFFFFF"/>
              </a:highlight>
            </a:endParaRPr>
          </a:p>
          <a:p>
            <a:pPr marL="457200" marR="139700" lvl="0" indent="-314325" algn="just" rtl="0">
              <a:lnSpc>
                <a:spcPct val="150000"/>
              </a:lnSpc>
              <a:spcBef>
                <a:spcPts val="0"/>
              </a:spcBef>
              <a:spcAft>
                <a:spcPts val="0"/>
              </a:spcAft>
              <a:buSzPts val="1350"/>
              <a:buChar char="●"/>
            </a:pPr>
            <a:r>
              <a:rPr lang="en" sz="1350">
                <a:solidFill>
                  <a:srgbClr val="555555"/>
                </a:solidFill>
                <a:highlight>
                  <a:srgbClr val="FFFFFF"/>
                </a:highlight>
              </a:rPr>
              <a:t>While showing your data presentations, you should tell them what the data are about before hitting them with waves of numbers first. </a:t>
            </a:r>
            <a:endParaRPr sz="1350">
              <a:solidFill>
                <a:srgbClr val="555555"/>
              </a:solidFill>
              <a:highlight>
                <a:srgbClr val="FFFFFF"/>
              </a:highlight>
            </a:endParaRPr>
          </a:p>
          <a:p>
            <a:pPr marL="457200" marR="139700" lvl="0" indent="-314325" algn="just" rtl="0">
              <a:lnSpc>
                <a:spcPct val="150000"/>
              </a:lnSpc>
              <a:spcBef>
                <a:spcPts val="0"/>
              </a:spcBef>
              <a:spcAft>
                <a:spcPts val="0"/>
              </a:spcAft>
              <a:buSzPts val="1350"/>
              <a:buChar char="●"/>
            </a:pPr>
            <a:r>
              <a:rPr lang="en" sz="1350">
                <a:solidFill>
                  <a:srgbClr val="555555"/>
                </a:solidFill>
                <a:highlight>
                  <a:srgbClr val="FFFFFF"/>
                </a:highlight>
              </a:rPr>
              <a:t>You can use </a:t>
            </a:r>
            <a:r>
              <a:rPr lang="en" sz="1350" b="1">
                <a:solidFill>
                  <a:srgbClr val="555555"/>
                </a:solidFill>
                <a:highlight>
                  <a:srgbClr val="FFFFFF"/>
                </a:highlight>
              </a:rPr>
              <a:t>interactive activities</a:t>
            </a:r>
            <a:r>
              <a:rPr lang="en" sz="1350">
                <a:solidFill>
                  <a:srgbClr val="555555"/>
                </a:solidFill>
                <a:highlight>
                  <a:srgbClr val="FFFFFF"/>
                </a:highlight>
              </a:rPr>
              <a:t> such as </a:t>
            </a:r>
            <a:r>
              <a:rPr lang="en" sz="1350">
                <a:solidFill>
                  <a:srgbClr val="4F9AF2"/>
                </a:solidFill>
                <a:highlight>
                  <a:srgbClr val="FFFFFF"/>
                </a:highlight>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polls</a:t>
            </a:r>
            <a:r>
              <a:rPr lang="en" sz="1350">
                <a:solidFill>
                  <a:srgbClr val="555555"/>
                </a:solidFill>
                <a:highlight>
                  <a:srgbClr val="FFFFFF"/>
                </a:highlight>
              </a:rPr>
              <a:t>, </a:t>
            </a:r>
            <a:r>
              <a:rPr lang="en" sz="1350">
                <a:solidFill>
                  <a:srgbClr val="4F9AF2"/>
                </a:solidFill>
                <a:highlight>
                  <a:srgbClr val="FFFFFF"/>
                </a:highlight>
                <a:uFill>
                  <a:noFill/>
                </a:u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word clouds</a:t>
            </a:r>
            <a:r>
              <a:rPr lang="en" sz="1350">
                <a:solidFill>
                  <a:srgbClr val="555555"/>
                </a:solidFill>
                <a:highlight>
                  <a:srgbClr val="FFFFFF"/>
                </a:highlight>
              </a:rPr>
              <a:t> and </a:t>
            </a:r>
            <a:r>
              <a:rPr lang="en" sz="1350">
                <a:solidFill>
                  <a:srgbClr val="4F9AF2"/>
                </a:solidFill>
                <a:highlight>
                  <a:srgbClr val="FFFFFF"/>
                </a:highlight>
                <a:uFill>
                  <a:noFill/>
                </a:u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Q&amp;A sections</a:t>
            </a:r>
            <a:r>
              <a:rPr lang="en" sz="1350">
                <a:solidFill>
                  <a:srgbClr val="555555"/>
                </a:solidFill>
                <a:highlight>
                  <a:srgbClr val="FFFFFF"/>
                </a:highlight>
              </a:rPr>
              <a:t> to assess their understanding of the data and address any confusion beforehand.</a:t>
            </a:r>
            <a:endParaRPr sz="1350">
              <a:solidFill>
                <a:srgbClr val="555555"/>
              </a:solidFill>
              <a:highlight>
                <a:srgbClr val="FFFFFF"/>
              </a:highlight>
            </a:endParaRPr>
          </a:p>
          <a:p>
            <a:pPr marL="0" lvl="0" indent="0" algn="l" rtl="0">
              <a:spcBef>
                <a:spcPts val="1800"/>
              </a:spcBef>
              <a:spcAft>
                <a:spcPts val="1200"/>
              </a:spcAft>
              <a:buNone/>
            </a:pPr>
            <a:endParaRP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Shape 838"/>
        <p:cNvGrpSpPr/>
        <p:nvPr/>
      </p:nvGrpSpPr>
      <p:grpSpPr>
        <a:xfrm>
          <a:off x="0" y="0"/>
          <a:ext cx="0" cy="0"/>
          <a:chOff x="0" y="0"/>
          <a:chExt cx="0" cy="0"/>
        </a:xfrm>
      </p:grpSpPr>
      <p:pic>
        <p:nvPicPr>
          <p:cNvPr id="839" name="Google Shape;839;p158"/>
          <p:cNvPicPr preferRelativeResize="0"/>
          <p:nvPr/>
        </p:nvPicPr>
        <p:blipFill>
          <a:blip r:embed="rId3">
            <a:alphaModFix/>
          </a:blip>
          <a:stretch>
            <a:fillRect/>
          </a:stretch>
        </p:blipFill>
        <p:spPr>
          <a:xfrm>
            <a:off x="357200" y="676775"/>
            <a:ext cx="7829126" cy="4104775"/>
          </a:xfrm>
          <a:prstGeom prst="rect">
            <a:avLst/>
          </a:prstGeom>
          <a:noFill/>
          <a:ln>
            <a:noFill/>
          </a:ln>
        </p:spPr>
      </p:pic>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Shape 843"/>
        <p:cNvGrpSpPr/>
        <p:nvPr/>
      </p:nvGrpSpPr>
      <p:grpSpPr>
        <a:xfrm>
          <a:off x="0" y="0"/>
          <a:ext cx="0" cy="0"/>
          <a:chOff x="0" y="0"/>
          <a:chExt cx="0" cy="0"/>
        </a:xfrm>
      </p:grpSpPr>
      <p:sp>
        <p:nvSpPr>
          <p:cNvPr id="844" name="Google Shape;844;p15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139700" marR="139700" lvl="0" indent="0" algn="l" rtl="0">
              <a:lnSpc>
                <a:spcPct val="130000"/>
              </a:lnSpc>
              <a:spcBef>
                <a:spcPts val="0"/>
              </a:spcBef>
              <a:spcAft>
                <a:spcPts val="0"/>
              </a:spcAft>
              <a:buClr>
                <a:schemeClr val="dk1"/>
              </a:buClr>
              <a:buSzPts val="1100"/>
              <a:buFont typeface="Arial"/>
              <a:buNone/>
            </a:pPr>
            <a:r>
              <a:rPr lang="en" sz="1650" b="1">
                <a:solidFill>
                  <a:srgbClr val="323D47"/>
                </a:solidFill>
                <a:highlight>
                  <a:srgbClr val="FFFFFF"/>
                </a:highlight>
              </a:rPr>
              <a:t>#2 – Use the wrong type of chart</a:t>
            </a:r>
            <a:endParaRPr sz="1650" b="1">
              <a:solidFill>
                <a:srgbClr val="323D47"/>
              </a:solidFill>
              <a:highlight>
                <a:srgbClr val="FFFFFF"/>
              </a:highlight>
            </a:endParaRPr>
          </a:p>
          <a:p>
            <a:pPr marL="139700" marR="139700" lvl="0" indent="0" algn="l" rtl="0">
              <a:lnSpc>
                <a:spcPct val="130000"/>
              </a:lnSpc>
              <a:spcBef>
                <a:spcPts val="0"/>
              </a:spcBef>
              <a:spcAft>
                <a:spcPts val="0"/>
              </a:spcAft>
              <a:buClr>
                <a:schemeClr val="dk1"/>
              </a:buClr>
              <a:buSzPts val="1100"/>
              <a:buFont typeface="Arial"/>
              <a:buNone/>
            </a:pPr>
            <a:endParaRPr sz="1650" b="1">
              <a:solidFill>
                <a:srgbClr val="323D47"/>
              </a:solidFill>
              <a:highlight>
                <a:srgbClr val="FFFFFF"/>
              </a:highlight>
            </a:endParaRPr>
          </a:p>
          <a:p>
            <a:pPr marL="139700" marR="139700" lvl="0" indent="0" algn="l" rtl="0">
              <a:spcBef>
                <a:spcPts val="0"/>
              </a:spcBef>
              <a:spcAft>
                <a:spcPts val="0"/>
              </a:spcAft>
              <a:buClr>
                <a:schemeClr val="dk1"/>
              </a:buClr>
              <a:buSzPts val="1100"/>
              <a:buFont typeface="Arial"/>
              <a:buNone/>
            </a:pPr>
            <a:r>
              <a:rPr lang="en" sz="1450">
                <a:solidFill>
                  <a:srgbClr val="555555"/>
                </a:solidFill>
                <a:highlight>
                  <a:srgbClr val="FFFFFF"/>
                </a:highlight>
              </a:rPr>
              <a:t>Charts such as pie charts must have a total of 100% so if your numbers accumulate to 193% like this example below, you’re definitely doing it wrong.</a:t>
            </a:r>
            <a:endParaRPr sz="1450">
              <a:solidFill>
                <a:srgbClr val="555555"/>
              </a:solidFill>
              <a:highlight>
                <a:srgbClr val="FFFFFF"/>
              </a:highlight>
            </a:endParaRPr>
          </a:p>
          <a:p>
            <a:pPr marL="139700" marR="139700" lvl="0" indent="0" algn="l" rtl="0">
              <a:spcBef>
                <a:spcPts val="1800"/>
              </a:spcBef>
              <a:spcAft>
                <a:spcPts val="0"/>
              </a:spcAft>
              <a:buClr>
                <a:schemeClr val="dk1"/>
              </a:buClr>
              <a:buSzPts val="1100"/>
              <a:buFont typeface="Arial"/>
              <a:buNone/>
            </a:pPr>
            <a:r>
              <a:rPr lang="en" sz="1450">
                <a:solidFill>
                  <a:srgbClr val="555555"/>
                </a:solidFill>
                <a:highlight>
                  <a:srgbClr val="FFFFFF"/>
                </a:highlight>
              </a:rPr>
              <a:t>Before making a chart, ask yourself: </a:t>
            </a:r>
            <a:r>
              <a:rPr lang="en" sz="1450" i="1">
                <a:solidFill>
                  <a:srgbClr val="555555"/>
                </a:solidFill>
                <a:highlight>
                  <a:srgbClr val="FFFFFF"/>
                </a:highlight>
              </a:rPr>
              <a:t>what do I want to accomplish with my data? </a:t>
            </a:r>
            <a:r>
              <a:rPr lang="en" sz="1450">
                <a:solidFill>
                  <a:srgbClr val="555555"/>
                </a:solidFill>
                <a:highlight>
                  <a:srgbClr val="FFFFFF"/>
                </a:highlight>
              </a:rPr>
              <a:t>Do you want to see the relationship between the data sets, show the up and down trends of your data, or see how segments of one thing make up a whole?</a:t>
            </a:r>
            <a:endParaRPr sz="1450">
              <a:solidFill>
                <a:srgbClr val="555555"/>
              </a:solidFill>
              <a:highlight>
                <a:srgbClr val="FFFFFF"/>
              </a:highlight>
            </a:endParaRPr>
          </a:p>
          <a:p>
            <a:pPr marL="139700" marR="139700" lvl="0" indent="0" algn="l" rtl="0">
              <a:spcBef>
                <a:spcPts val="1800"/>
              </a:spcBef>
              <a:spcAft>
                <a:spcPts val="0"/>
              </a:spcAft>
              <a:buClr>
                <a:schemeClr val="dk1"/>
              </a:buClr>
              <a:buSzPts val="1100"/>
              <a:buFont typeface="Arial"/>
              <a:buNone/>
            </a:pPr>
            <a:r>
              <a:rPr lang="en" sz="1450">
                <a:solidFill>
                  <a:srgbClr val="555555"/>
                </a:solidFill>
                <a:highlight>
                  <a:srgbClr val="FFFFFF"/>
                </a:highlight>
              </a:rPr>
              <a:t>Remember, clarity always comes first. Some data visualisations may look cool, but if they don’t fit your data, steer clear of them. </a:t>
            </a:r>
            <a:endParaRPr sz="1450">
              <a:solidFill>
                <a:srgbClr val="555555"/>
              </a:solidFill>
              <a:highlight>
                <a:srgbClr val="FFFFFF"/>
              </a:highlight>
            </a:endParaRPr>
          </a:p>
          <a:p>
            <a:pPr marL="0" lvl="0" indent="0" algn="l" rtl="0">
              <a:spcBef>
                <a:spcPts val="1800"/>
              </a:spcBef>
              <a:spcAft>
                <a:spcPts val="120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6"/>
          <p:cNvSpPr txBox="1">
            <a:spLocks noGrp="1"/>
          </p:cNvSpPr>
          <p:nvPr>
            <p:ph type="body" idx="1"/>
          </p:nvPr>
        </p:nvSpPr>
        <p:spPr>
          <a:xfrm>
            <a:off x="311700" y="427450"/>
            <a:ext cx="8520600" cy="4141500"/>
          </a:xfrm>
          <a:prstGeom prst="rect">
            <a:avLst/>
          </a:prstGeom>
        </p:spPr>
        <p:txBody>
          <a:bodyPr spcFirstLastPara="1" wrap="square" lIns="91425" tIns="91425" rIns="91425" bIns="91425" anchor="t" anchorCtr="0">
            <a:noAutofit/>
          </a:bodyPr>
          <a:lstStyle/>
          <a:p>
            <a:pPr marL="457200" lvl="0" indent="-323850" algn="l" rtl="0">
              <a:spcBef>
                <a:spcPts val="1400"/>
              </a:spcBef>
              <a:spcAft>
                <a:spcPts val="0"/>
              </a:spcAft>
              <a:buClr>
                <a:schemeClr val="dk1"/>
              </a:buClr>
              <a:buSzPts val="1500"/>
              <a:buAutoNum type="arabicPeriod"/>
            </a:pPr>
            <a:r>
              <a:rPr lang="en" sz="1500" b="1">
                <a:solidFill>
                  <a:schemeClr val="dk1"/>
                </a:solidFill>
              </a:rPr>
              <a:t>Simple Random Sampling</a:t>
            </a:r>
            <a:endParaRPr sz="1500" b="1">
              <a:solidFill>
                <a:schemeClr val="dk1"/>
              </a:solidFill>
            </a:endParaRPr>
          </a:p>
          <a:p>
            <a:pPr marL="457200" lvl="0" indent="-311150" algn="just" rtl="0">
              <a:lnSpc>
                <a:spcPct val="150000"/>
              </a:lnSpc>
              <a:spcBef>
                <a:spcPts val="1000"/>
              </a:spcBef>
              <a:spcAft>
                <a:spcPts val="0"/>
              </a:spcAft>
              <a:buClr>
                <a:schemeClr val="dk1"/>
              </a:buClr>
              <a:buSzPts val="1300"/>
              <a:buChar char="●"/>
            </a:pPr>
            <a:r>
              <a:rPr lang="en" sz="1300">
                <a:solidFill>
                  <a:schemeClr val="dk1"/>
                </a:solidFill>
              </a:rPr>
              <a:t>One of the best probability sampling techniques that </a:t>
            </a:r>
            <a:r>
              <a:rPr lang="en" sz="1300">
                <a:solidFill>
                  <a:srgbClr val="6AA84F"/>
                </a:solidFill>
              </a:rPr>
              <a:t>helps in saving time and resources </a:t>
            </a:r>
            <a:r>
              <a:rPr lang="en" sz="1300">
                <a:solidFill>
                  <a:schemeClr val="dk1"/>
                </a:solidFill>
              </a:rPr>
              <a:t>is the Simple Random Sampling method. </a:t>
            </a:r>
            <a:endParaRPr sz="1300">
              <a:solidFill>
                <a:schemeClr val="dk1"/>
              </a:solidFill>
            </a:endParaRPr>
          </a:p>
          <a:p>
            <a:pPr marL="457200" lvl="0" indent="-311150" algn="just" rtl="0">
              <a:lnSpc>
                <a:spcPct val="150000"/>
              </a:lnSpc>
              <a:spcBef>
                <a:spcPts val="0"/>
              </a:spcBef>
              <a:spcAft>
                <a:spcPts val="0"/>
              </a:spcAft>
              <a:buClr>
                <a:schemeClr val="dk1"/>
              </a:buClr>
              <a:buSzPts val="1300"/>
              <a:buChar char="●"/>
            </a:pPr>
            <a:r>
              <a:rPr lang="en" sz="1300">
                <a:solidFill>
                  <a:schemeClr val="dk1"/>
                </a:solidFill>
              </a:rPr>
              <a:t>In simple random sampling technique, every item in the population has an equal and likely chance of being selected in the sample.</a:t>
            </a:r>
            <a:endParaRPr sz="1300">
              <a:solidFill>
                <a:schemeClr val="dk1"/>
              </a:solidFill>
            </a:endParaRPr>
          </a:p>
          <a:p>
            <a:pPr marL="457200" lvl="0" indent="-311150" algn="just" rtl="0">
              <a:lnSpc>
                <a:spcPct val="150000"/>
              </a:lnSpc>
              <a:spcBef>
                <a:spcPts val="0"/>
              </a:spcBef>
              <a:spcAft>
                <a:spcPts val="0"/>
              </a:spcAft>
              <a:buClr>
                <a:schemeClr val="dk1"/>
              </a:buClr>
              <a:buSzPts val="1300"/>
              <a:buChar char="●"/>
            </a:pPr>
            <a:r>
              <a:rPr lang="en" sz="1300">
                <a:solidFill>
                  <a:schemeClr val="dk1"/>
                </a:solidFill>
              </a:rPr>
              <a:t>It is a reliable method of obtaining information where every single member of a population is chosen randomly, merely by chance. Each individual has the same probability of being chosen to be a part of a sample.</a:t>
            </a:r>
            <a:endParaRPr sz="1300">
              <a:solidFill>
                <a:schemeClr val="dk1"/>
              </a:solidFill>
            </a:endParaRPr>
          </a:p>
          <a:p>
            <a:pPr marL="457200" lvl="0" indent="-311150" algn="just" rtl="0">
              <a:lnSpc>
                <a:spcPct val="150000"/>
              </a:lnSpc>
              <a:spcBef>
                <a:spcPts val="0"/>
              </a:spcBef>
              <a:spcAft>
                <a:spcPts val="0"/>
              </a:spcAft>
              <a:buClr>
                <a:schemeClr val="dk1"/>
              </a:buClr>
              <a:buSzPts val="1300"/>
              <a:buChar char="●"/>
            </a:pPr>
            <a:r>
              <a:rPr lang="en" sz="1300">
                <a:solidFill>
                  <a:schemeClr val="dk1"/>
                </a:solidFill>
              </a:rPr>
              <a:t>Since the item selection entirely depends on the chance, this method is known as “</a:t>
            </a:r>
            <a:r>
              <a:rPr lang="en" sz="1300" b="1">
                <a:solidFill>
                  <a:schemeClr val="dk1"/>
                </a:solidFill>
              </a:rPr>
              <a:t>Method of chance Selection</a:t>
            </a:r>
            <a:r>
              <a:rPr lang="en" sz="1300">
                <a:solidFill>
                  <a:schemeClr val="dk1"/>
                </a:solidFill>
              </a:rPr>
              <a:t>”. </a:t>
            </a:r>
            <a:endParaRPr sz="1300">
              <a:solidFill>
                <a:schemeClr val="dk1"/>
              </a:solidFill>
            </a:endParaRPr>
          </a:p>
          <a:p>
            <a:pPr marL="457200" lvl="0" indent="-311150" algn="just" rtl="0">
              <a:lnSpc>
                <a:spcPct val="150000"/>
              </a:lnSpc>
              <a:spcBef>
                <a:spcPts val="0"/>
              </a:spcBef>
              <a:spcAft>
                <a:spcPts val="0"/>
              </a:spcAft>
              <a:buClr>
                <a:schemeClr val="dk1"/>
              </a:buClr>
              <a:buSzPts val="1300"/>
              <a:buChar char="●"/>
            </a:pPr>
            <a:r>
              <a:rPr lang="en" sz="1300">
                <a:solidFill>
                  <a:schemeClr val="dk1"/>
                </a:solidFill>
              </a:rPr>
              <a:t>As the sample size is large, and the item is chosen randomly, it is known as “</a:t>
            </a:r>
            <a:r>
              <a:rPr lang="en" sz="1300" b="1">
                <a:solidFill>
                  <a:schemeClr val="dk1"/>
                </a:solidFill>
              </a:rPr>
              <a:t>Representative Sampling</a:t>
            </a:r>
            <a:r>
              <a:rPr lang="en" sz="1300">
                <a:solidFill>
                  <a:schemeClr val="dk1"/>
                </a:solidFill>
              </a:rPr>
              <a:t>”.</a:t>
            </a:r>
            <a:endParaRPr sz="1300">
              <a:solidFill>
                <a:schemeClr val="dk1"/>
              </a:solidFill>
            </a:endParaRPr>
          </a:p>
          <a:p>
            <a:pPr marL="0" lvl="0" indent="0" algn="l" rtl="0">
              <a:spcBef>
                <a:spcPts val="1200"/>
              </a:spcBef>
              <a:spcAft>
                <a:spcPts val="0"/>
              </a:spcAft>
              <a:buNone/>
            </a:pPr>
            <a:endParaRPr sz="1300" b="1">
              <a:solidFill>
                <a:schemeClr val="dk1"/>
              </a:solidFill>
            </a:endParaRPr>
          </a:p>
          <a:p>
            <a:pPr marL="0" lvl="0" indent="0" algn="l" rtl="0">
              <a:spcBef>
                <a:spcPts val="1200"/>
              </a:spcBef>
              <a:spcAft>
                <a:spcPts val="1200"/>
              </a:spcAft>
              <a:buNone/>
            </a:pPr>
            <a:endParaRPr sz="1300">
              <a:solidFill>
                <a:schemeClr val="dk1"/>
              </a:solidFill>
            </a:endParaRPr>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Shape 848"/>
        <p:cNvGrpSpPr/>
        <p:nvPr/>
      </p:nvGrpSpPr>
      <p:grpSpPr>
        <a:xfrm>
          <a:off x="0" y="0"/>
          <a:ext cx="0" cy="0"/>
          <a:chOff x="0" y="0"/>
          <a:chExt cx="0" cy="0"/>
        </a:xfrm>
      </p:grpSpPr>
      <p:pic>
        <p:nvPicPr>
          <p:cNvPr id="849" name="Google Shape;849;p160"/>
          <p:cNvPicPr preferRelativeResize="0"/>
          <p:nvPr/>
        </p:nvPicPr>
        <p:blipFill>
          <a:blip r:embed="rId3">
            <a:alphaModFix/>
          </a:blip>
          <a:stretch>
            <a:fillRect/>
          </a:stretch>
        </p:blipFill>
        <p:spPr>
          <a:xfrm>
            <a:off x="1146969" y="0"/>
            <a:ext cx="6850063" cy="5143500"/>
          </a:xfrm>
          <a:prstGeom prst="rect">
            <a:avLst/>
          </a:prstGeom>
          <a:noFill/>
          <a:ln>
            <a:noFill/>
          </a:ln>
        </p:spPr>
      </p:pic>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16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139700" marR="139700" lvl="0" indent="0" algn="l" rtl="0">
              <a:lnSpc>
                <a:spcPct val="130000"/>
              </a:lnSpc>
              <a:spcBef>
                <a:spcPts val="0"/>
              </a:spcBef>
              <a:spcAft>
                <a:spcPts val="0"/>
              </a:spcAft>
              <a:buClr>
                <a:schemeClr val="dk1"/>
              </a:buClr>
              <a:buSzPts val="1100"/>
              <a:buFont typeface="Arial"/>
              <a:buNone/>
            </a:pPr>
            <a:r>
              <a:rPr lang="en" sz="1650" b="1">
                <a:solidFill>
                  <a:srgbClr val="323D47"/>
                </a:solidFill>
                <a:highlight>
                  <a:srgbClr val="FFFFFF"/>
                </a:highlight>
              </a:rPr>
              <a:t>#3 – Make it 3D</a:t>
            </a:r>
            <a:endParaRPr sz="1650" b="1">
              <a:solidFill>
                <a:srgbClr val="323D47"/>
              </a:solidFill>
              <a:highlight>
                <a:srgbClr val="FFFFFF"/>
              </a:highlight>
            </a:endParaRPr>
          </a:p>
          <a:p>
            <a:pPr marL="139700" marR="139700" lvl="0" indent="0" algn="l" rtl="0">
              <a:lnSpc>
                <a:spcPct val="130000"/>
              </a:lnSpc>
              <a:spcBef>
                <a:spcPts val="0"/>
              </a:spcBef>
              <a:spcAft>
                <a:spcPts val="0"/>
              </a:spcAft>
              <a:buClr>
                <a:schemeClr val="dk1"/>
              </a:buClr>
              <a:buSzPts val="1100"/>
              <a:buFont typeface="Arial"/>
              <a:buNone/>
            </a:pPr>
            <a:endParaRPr sz="1650" b="1">
              <a:solidFill>
                <a:srgbClr val="323D47"/>
              </a:solidFill>
              <a:highlight>
                <a:srgbClr val="FFFFFF"/>
              </a:highlight>
            </a:endParaRPr>
          </a:p>
          <a:p>
            <a:pPr marL="139700" marR="139700" lvl="0" indent="0" algn="l" rtl="0">
              <a:spcBef>
                <a:spcPts val="0"/>
              </a:spcBef>
              <a:spcAft>
                <a:spcPts val="0"/>
              </a:spcAft>
              <a:buClr>
                <a:schemeClr val="dk1"/>
              </a:buClr>
              <a:buSzPts val="1100"/>
              <a:buFont typeface="Arial"/>
              <a:buNone/>
            </a:pPr>
            <a:r>
              <a:rPr lang="en" sz="1450">
                <a:solidFill>
                  <a:srgbClr val="555555"/>
                </a:solidFill>
                <a:highlight>
                  <a:srgbClr val="FFFFFF"/>
                </a:highlight>
              </a:rPr>
              <a:t>3D is a fascinating graphical presentation example. The third dimension is cool, but full of risks.</a:t>
            </a:r>
            <a:endParaRPr sz="1450">
              <a:solidFill>
                <a:srgbClr val="555555"/>
              </a:solidFill>
              <a:highlight>
                <a:srgbClr val="FFFFFF"/>
              </a:highlight>
            </a:endParaRPr>
          </a:p>
          <a:p>
            <a:pPr marL="139700" marR="139700" lvl="0" indent="0" algn="l" rtl="0">
              <a:spcBef>
                <a:spcPts val="1800"/>
              </a:spcBef>
              <a:spcAft>
                <a:spcPts val="0"/>
              </a:spcAft>
              <a:buClr>
                <a:schemeClr val="dk1"/>
              </a:buClr>
              <a:buSzPts val="1100"/>
              <a:buFont typeface="Arial"/>
              <a:buNone/>
            </a:pPr>
            <a:r>
              <a:rPr lang="en" sz="1450">
                <a:solidFill>
                  <a:srgbClr val="555555"/>
                </a:solidFill>
                <a:highlight>
                  <a:srgbClr val="FFFFFF"/>
                </a:highlight>
              </a:rPr>
              <a:t>Can you see what’s behind those red bars? Because we can’t either. You may think that 3D charts add more depth to the design, but they can create false perceptions as our eyes see 3D objects closer and bigger than they appear, not to mention they cannot be seen from multiple angles.</a:t>
            </a:r>
            <a:endParaRPr sz="1450">
              <a:solidFill>
                <a:srgbClr val="555555"/>
              </a:solidFill>
              <a:highlight>
                <a:srgbClr val="FFFFFF"/>
              </a:highlight>
            </a:endParaRPr>
          </a:p>
          <a:p>
            <a:pPr marL="139700" marR="139700" lvl="0" indent="0" algn="l" rtl="0">
              <a:spcBef>
                <a:spcPts val="1800"/>
              </a:spcBef>
              <a:spcAft>
                <a:spcPts val="0"/>
              </a:spcAft>
              <a:buClr>
                <a:schemeClr val="dk1"/>
              </a:buClr>
              <a:buSzPts val="1100"/>
              <a:buFont typeface="Arial"/>
              <a:buNone/>
            </a:pPr>
            <a:endParaRPr sz="1350">
              <a:solidFill>
                <a:srgbClr val="555555"/>
              </a:solidFill>
              <a:highlight>
                <a:srgbClr val="FFFFFF"/>
              </a:highlight>
            </a:endParaRPr>
          </a:p>
          <a:p>
            <a:pPr marL="0" lvl="0" indent="0" algn="l" rtl="0">
              <a:spcBef>
                <a:spcPts val="0"/>
              </a:spcBef>
              <a:spcAft>
                <a:spcPts val="1200"/>
              </a:spcAft>
              <a:buNone/>
            </a:pPr>
            <a:endParaRP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pic>
        <p:nvPicPr>
          <p:cNvPr id="859" name="Google Shape;859;p162"/>
          <p:cNvPicPr preferRelativeResize="0"/>
          <p:nvPr/>
        </p:nvPicPr>
        <p:blipFill>
          <a:blip r:embed="rId3">
            <a:alphaModFix/>
          </a:blip>
          <a:stretch>
            <a:fillRect/>
          </a:stretch>
        </p:blipFill>
        <p:spPr>
          <a:xfrm>
            <a:off x="2477274" y="605524"/>
            <a:ext cx="4423600" cy="4152225"/>
          </a:xfrm>
          <a:prstGeom prst="rect">
            <a:avLst/>
          </a:prstGeom>
          <a:noFill/>
          <a:ln>
            <a:noFill/>
          </a:ln>
        </p:spPr>
      </p:pic>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Shape 863"/>
        <p:cNvGrpSpPr/>
        <p:nvPr/>
      </p:nvGrpSpPr>
      <p:grpSpPr>
        <a:xfrm>
          <a:off x="0" y="0"/>
          <a:ext cx="0" cy="0"/>
          <a:chOff x="0" y="0"/>
          <a:chExt cx="0" cy="0"/>
        </a:xfrm>
      </p:grpSpPr>
      <p:sp>
        <p:nvSpPr>
          <p:cNvPr id="864" name="Google Shape;864;p16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139700" marR="139700" lvl="0" indent="0" algn="l" rtl="0">
              <a:lnSpc>
                <a:spcPct val="130000"/>
              </a:lnSpc>
              <a:spcBef>
                <a:spcPts val="0"/>
              </a:spcBef>
              <a:spcAft>
                <a:spcPts val="0"/>
              </a:spcAft>
              <a:buClr>
                <a:schemeClr val="dk1"/>
              </a:buClr>
              <a:buSzPts val="1100"/>
              <a:buFont typeface="Arial"/>
              <a:buNone/>
            </a:pPr>
            <a:r>
              <a:rPr lang="en" sz="1550" b="1">
                <a:solidFill>
                  <a:srgbClr val="323D47"/>
                </a:solidFill>
                <a:highlight>
                  <a:srgbClr val="FFFFFF"/>
                </a:highlight>
              </a:rPr>
              <a:t>#4 – Use different types of charts to compare contents in the same category</a:t>
            </a:r>
            <a:endParaRPr sz="1550" b="1">
              <a:solidFill>
                <a:srgbClr val="323D47"/>
              </a:solidFill>
              <a:highlight>
                <a:srgbClr val="FFFFFF"/>
              </a:highlight>
            </a:endParaRPr>
          </a:p>
          <a:p>
            <a:pPr marL="139700" marR="139700" lvl="0" indent="0" algn="l" rtl="0">
              <a:spcBef>
                <a:spcPts val="0"/>
              </a:spcBef>
              <a:spcAft>
                <a:spcPts val="0"/>
              </a:spcAft>
              <a:buClr>
                <a:schemeClr val="dk1"/>
              </a:buClr>
              <a:buSzPts val="1100"/>
              <a:buFont typeface="Arial"/>
              <a:buNone/>
            </a:pPr>
            <a:endParaRPr sz="1350">
              <a:solidFill>
                <a:srgbClr val="555555"/>
              </a:solidFill>
              <a:highlight>
                <a:srgbClr val="FFFFFF"/>
              </a:highlight>
            </a:endParaRPr>
          </a:p>
          <a:p>
            <a:pPr marL="139700" marR="139700" lvl="0" indent="0" algn="l" rtl="0">
              <a:spcBef>
                <a:spcPts val="0"/>
              </a:spcBef>
              <a:spcAft>
                <a:spcPts val="0"/>
              </a:spcAft>
              <a:buClr>
                <a:schemeClr val="dk1"/>
              </a:buClr>
              <a:buSzPts val="1100"/>
              <a:buFont typeface="Arial"/>
              <a:buNone/>
            </a:pPr>
            <a:r>
              <a:rPr lang="en" sz="1350">
                <a:solidFill>
                  <a:srgbClr val="555555"/>
                </a:solidFill>
                <a:highlight>
                  <a:srgbClr val="FFFFFF"/>
                </a:highlight>
              </a:rPr>
              <a:t>This is like comparing a fish to a monkey. Your audience won’t be able to identify the differences and make an appropriate correlation between the two data sets. </a:t>
            </a:r>
            <a:endParaRPr sz="1350">
              <a:solidFill>
                <a:srgbClr val="555555"/>
              </a:solidFill>
              <a:highlight>
                <a:srgbClr val="FFFFFF"/>
              </a:highlight>
            </a:endParaRPr>
          </a:p>
          <a:p>
            <a:pPr marL="139700" marR="139700" lvl="0" indent="0" algn="l" rtl="0">
              <a:spcBef>
                <a:spcPts val="1800"/>
              </a:spcBef>
              <a:spcAft>
                <a:spcPts val="0"/>
              </a:spcAft>
              <a:buClr>
                <a:schemeClr val="dk1"/>
              </a:buClr>
              <a:buSzPts val="1100"/>
              <a:buFont typeface="Arial"/>
              <a:buNone/>
            </a:pPr>
            <a:r>
              <a:rPr lang="en" sz="1350">
                <a:solidFill>
                  <a:srgbClr val="555555"/>
                </a:solidFill>
                <a:highlight>
                  <a:srgbClr val="FFFFFF"/>
                </a:highlight>
              </a:rPr>
              <a:t>Next time, stick to one type of data presentation only. Avoid the temptation of trying various data visualisation methods in one go and make your data as accessible as possible.</a:t>
            </a:r>
            <a:endParaRPr sz="1350">
              <a:solidFill>
                <a:srgbClr val="555555"/>
              </a:solidFill>
              <a:highlight>
                <a:srgbClr val="FFFFFF"/>
              </a:highlight>
            </a:endParaRPr>
          </a:p>
          <a:p>
            <a:pPr marL="0" lvl="0" indent="0" algn="l" rtl="0">
              <a:spcBef>
                <a:spcPts val="1800"/>
              </a:spcBef>
              <a:spcAft>
                <a:spcPts val="1200"/>
              </a:spcAft>
              <a:buNone/>
            </a:pPr>
            <a:endParaRPr/>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Shape 868"/>
        <p:cNvGrpSpPr/>
        <p:nvPr/>
      </p:nvGrpSpPr>
      <p:grpSpPr>
        <a:xfrm>
          <a:off x="0" y="0"/>
          <a:ext cx="0" cy="0"/>
          <a:chOff x="0" y="0"/>
          <a:chExt cx="0" cy="0"/>
        </a:xfrm>
      </p:grpSpPr>
      <p:pic>
        <p:nvPicPr>
          <p:cNvPr id="869" name="Google Shape;869;p164"/>
          <p:cNvPicPr preferRelativeResize="0"/>
          <p:nvPr/>
        </p:nvPicPr>
        <p:blipFill>
          <a:blip r:embed="rId3">
            <a:alphaModFix/>
          </a:blip>
          <a:stretch>
            <a:fillRect/>
          </a:stretch>
        </p:blipFill>
        <p:spPr>
          <a:xfrm>
            <a:off x="1099725" y="905101"/>
            <a:ext cx="7135575" cy="3339875"/>
          </a:xfrm>
          <a:prstGeom prst="rect">
            <a:avLst/>
          </a:prstGeom>
          <a:noFill/>
          <a:ln>
            <a:noFill/>
          </a:ln>
        </p:spPr>
      </p:pic>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Shape 873"/>
        <p:cNvGrpSpPr/>
        <p:nvPr/>
      </p:nvGrpSpPr>
      <p:grpSpPr>
        <a:xfrm>
          <a:off x="0" y="0"/>
          <a:ext cx="0" cy="0"/>
          <a:chOff x="0" y="0"/>
          <a:chExt cx="0" cy="0"/>
        </a:xfrm>
      </p:grpSpPr>
      <p:sp>
        <p:nvSpPr>
          <p:cNvPr id="874" name="Google Shape;874;p16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139700" marR="139700" lvl="0" indent="0" algn="l" rtl="0">
              <a:lnSpc>
                <a:spcPct val="130000"/>
              </a:lnSpc>
              <a:spcBef>
                <a:spcPts val="0"/>
              </a:spcBef>
              <a:spcAft>
                <a:spcPts val="0"/>
              </a:spcAft>
              <a:buClr>
                <a:schemeClr val="dk1"/>
              </a:buClr>
              <a:buSzPts val="1100"/>
              <a:buFont typeface="Arial"/>
              <a:buNone/>
            </a:pPr>
            <a:r>
              <a:rPr lang="en" sz="1550" b="1">
                <a:solidFill>
                  <a:srgbClr val="323D47"/>
                </a:solidFill>
                <a:highlight>
                  <a:srgbClr val="FFFFFF"/>
                </a:highlight>
              </a:rPr>
              <a:t>#5 – Bombard the audience with too much information</a:t>
            </a:r>
            <a:endParaRPr sz="1550" b="1">
              <a:solidFill>
                <a:srgbClr val="323D47"/>
              </a:solidFill>
              <a:highlight>
                <a:srgbClr val="FFFFFF"/>
              </a:highlight>
            </a:endParaRPr>
          </a:p>
          <a:p>
            <a:pPr marL="139700" marR="139700" lvl="0" indent="0" algn="l" rtl="0">
              <a:lnSpc>
                <a:spcPct val="130000"/>
              </a:lnSpc>
              <a:spcBef>
                <a:spcPts val="0"/>
              </a:spcBef>
              <a:spcAft>
                <a:spcPts val="0"/>
              </a:spcAft>
              <a:buClr>
                <a:schemeClr val="dk1"/>
              </a:buClr>
              <a:buSzPts val="1100"/>
              <a:buFont typeface="Arial"/>
              <a:buNone/>
            </a:pPr>
            <a:endParaRPr sz="1550" b="1">
              <a:solidFill>
                <a:srgbClr val="323D47"/>
              </a:solidFill>
              <a:highlight>
                <a:srgbClr val="FFFFFF"/>
              </a:highlight>
            </a:endParaRPr>
          </a:p>
          <a:p>
            <a:pPr marL="0" marR="139700" lvl="0" indent="0" algn="l" rtl="0">
              <a:spcBef>
                <a:spcPts val="0"/>
              </a:spcBef>
              <a:spcAft>
                <a:spcPts val="0"/>
              </a:spcAft>
              <a:buClr>
                <a:schemeClr val="dk1"/>
              </a:buClr>
              <a:buSzPts val="1100"/>
              <a:buFont typeface="Arial"/>
              <a:buNone/>
            </a:pPr>
            <a:r>
              <a:rPr lang="en" sz="1350">
                <a:solidFill>
                  <a:srgbClr val="555555"/>
                </a:solidFill>
                <a:highlight>
                  <a:srgbClr val="FFFFFF"/>
                </a:highlight>
              </a:rPr>
              <a:t>The goal of data presentation is to make complex topics much easier to understand, and if you’re bringing too much information to the table, you’re missing the point.</a:t>
            </a:r>
            <a:endParaRPr sz="1350">
              <a:solidFill>
                <a:srgbClr val="555555"/>
              </a:solidFill>
              <a:highlight>
                <a:srgbClr val="FFFFFF"/>
              </a:highlight>
            </a:endParaRPr>
          </a:p>
          <a:p>
            <a:pPr marL="0" lvl="0" indent="0" algn="l" rtl="0">
              <a:spcBef>
                <a:spcPts val="1800"/>
              </a:spcBef>
              <a:spcAft>
                <a:spcPts val="0"/>
              </a:spcAft>
              <a:buNone/>
            </a:pPr>
            <a:r>
              <a:rPr lang="en" sz="1350">
                <a:solidFill>
                  <a:srgbClr val="555555"/>
                </a:solidFill>
                <a:highlight>
                  <a:srgbClr val="FFFFFF"/>
                </a:highlight>
              </a:rPr>
              <a:t>The more information you give, the more time it will take for your audience to process it all. </a:t>
            </a:r>
            <a:endParaRPr sz="1350">
              <a:solidFill>
                <a:srgbClr val="555555"/>
              </a:solidFill>
              <a:highlight>
                <a:srgbClr val="FFFFFF"/>
              </a:highlight>
            </a:endParaRPr>
          </a:p>
          <a:p>
            <a:pPr marL="0" lvl="0" indent="0" algn="l" rtl="0">
              <a:spcBef>
                <a:spcPts val="1200"/>
              </a:spcBef>
              <a:spcAft>
                <a:spcPts val="0"/>
              </a:spcAft>
              <a:buNone/>
            </a:pPr>
            <a:r>
              <a:rPr lang="en" sz="1350">
                <a:solidFill>
                  <a:srgbClr val="555555"/>
                </a:solidFill>
                <a:highlight>
                  <a:srgbClr val="FFFFFF"/>
                </a:highlight>
              </a:rPr>
              <a:t>If you want to make your data understandable </a:t>
            </a:r>
            <a:r>
              <a:rPr lang="en" sz="1350" i="1">
                <a:solidFill>
                  <a:srgbClr val="555555"/>
                </a:solidFill>
                <a:highlight>
                  <a:srgbClr val="FFFFFF"/>
                </a:highlight>
              </a:rPr>
              <a:t>and </a:t>
            </a:r>
            <a:r>
              <a:rPr lang="en" sz="1350">
                <a:solidFill>
                  <a:srgbClr val="555555"/>
                </a:solidFill>
                <a:highlight>
                  <a:srgbClr val="FFFFFF"/>
                </a:highlight>
              </a:rPr>
              <a:t>give your audience a chance to remember it, keep the information within it to an absolute minimum.</a:t>
            </a:r>
            <a:endParaRPr sz="1350">
              <a:solidFill>
                <a:srgbClr val="555555"/>
              </a:solidFill>
              <a:highlight>
                <a:srgbClr val="FFFFFF"/>
              </a:highlight>
            </a:endParaRPr>
          </a:p>
          <a:p>
            <a:pPr marL="0" lvl="0" indent="0" algn="l" rtl="0">
              <a:spcBef>
                <a:spcPts val="1200"/>
              </a:spcBef>
              <a:spcAft>
                <a:spcPts val="1200"/>
              </a:spcAft>
              <a:buNone/>
            </a:pPr>
            <a:endParaRPr sz="1350">
              <a:solidFill>
                <a:srgbClr val="555555"/>
              </a:solidFill>
              <a:highlight>
                <a:srgbClr val="FFFFFF"/>
              </a:highlight>
            </a:endParaRPr>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pic>
        <p:nvPicPr>
          <p:cNvPr id="879" name="Google Shape;879;p166"/>
          <p:cNvPicPr preferRelativeResize="0"/>
          <p:nvPr/>
        </p:nvPicPr>
        <p:blipFill>
          <a:blip r:embed="rId3">
            <a:alphaModFix/>
          </a:blip>
          <a:stretch>
            <a:fillRect/>
          </a:stretch>
        </p:blipFill>
        <p:spPr>
          <a:xfrm>
            <a:off x="832625" y="569925"/>
            <a:ext cx="5534351" cy="4174475"/>
          </a:xfrm>
          <a:prstGeom prst="rect">
            <a:avLst/>
          </a:prstGeom>
          <a:noFill/>
          <a:ln>
            <a:noFill/>
          </a:ln>
        </p:spPr>
      </p:pic>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Shape 883"/>
        <p:cNvGrpSpPr/>
        <p:nvPr/>
      </p:nvGrpSpPr>
      <p:grpSpPr>
        <a:xfrm>
          <a:off x="0" y="0"/>
          <a:ext cx="0" cy="0"/>
          <a:chOff x="0" y="0"/>
          <a:chExt cx="0" cy="0"/>
        </a:xfrm>
      </p:grpSpPr>
      <p:pic>
        <p:nvPicPr>
          <p:cNvPr id="884" name="Google Shape;884;p167"/>
          <p:cNvPicPr preferRelativeResize="0"/>
          <p:nvPr/>
        </p:nvPicPr>
        <p:blipFill>
          <a:blip r:embed="rId3">
            <a:alphaModFix/>
          </a:blip>
          <a:stretch>
            <a:fillRect/>
          </a:stretch>
        </p:blipFill>
        <p:spPr>
          <a:xfrm>
            <a:off x="1517775" y="719525"/>
            <a:ext cx="6108451" cy="4081875"/>
          </a:xfrm>
          <a:prstGeom prst="rect">
            <a:avLst/>
          </a:prstGeom>
          <a:noFill/>
          <a:ln>
            <a:noFill/>
          </a:ln>
        </p:spPr>
      </p:pic>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Shape 888"/>
        <p:cNvGrpSpPr/>
        <p:nvPr/>
      </p:nvGrpSpPr>
      <p:grpSpPr>
        <a:xfrm>
          <a:off x="0" y="0"/>
          <a:ext cx="0" cy="0"/>
          <a:chOff x="0" y="0"/>
          <a:chExt cx="0" cy="0"/>
        </a:xfrm>
      </p:grpSpPr>
      <p:sp>
        <p:nvSpPr>
          <p:cNvPr id="889" name="Google Shape;889;p16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27025" algn="just" rtl="0">
              <a:spcBef>
                <a:spcPts val="0"/>
              </a:spcBef>
              <a:spcAft>
                <a:spcPts val="0"/>
              </a:spcAft>
              <a:buClr>
                <a:srgbClr val="555555"/>
              </a:buClr>
              <a:buSzPts val="1550"/>
              <a:buChar char="●"/>
            </a:pPr>
            <a:r>
              <a:rPr lang="en" sz="1550">
                <a:solidFill>
                  <a:srgbClr val="555555"/>
                </a:solidFill>
                <a:highlight>
                  <a:srgbClr val="FFFFFF"/>
                </a:highlight>
              </a:rPr>
              <a:t>Go for a </a:t>
            </a:r>
            <a:r>
              <a:rPr lang="en" sz="1550" b="1">
                <a:solidFill>
                  <a:srgbClr val="555555"/>
                </a:solidFill>
                <a:highlight>
                  <a:srgbClr val="FFFFFF"/>
                </a:highlight>
              </a:rPr>
              <a:t>scatter plot </a:t>
            </a:r>
            <a:r>
              <a:rPr lang="en" sz="1550">
                <a:solidFill>
                  <a:srgbClr val="555555"/>
                </a:solidFill>
                <a:highlight>
                  <a:srgbClr val="FFFFFF"/>
                </a:highlight>
              </a:rPr>
              <a:t>if you’re exploring the relationship between different data values, like seeing whether the sales of ice cream go up because of the temperature or because people are just getting more hungry and greedy each day?</a:t>
            </a:r>
            <a:endParaRPr sz="1550">
              <a:solidFill>
                <a:srgbClr val="555555"/>
              </a:solidFill>
              <a:highlight>
                <a:srgbClr val="FFFFFF"/>
              </a:highlight>
            </a:endParaRPr>
          </a:p>
          <a:p>
            <a:pPr marL="457200" lvl="0" indent="-327025" algn="just" rtl="0">
              <a:spcBef>
                <a:spcPts val="0"/>
              </a:spcBef>
              <a:spcAft>
                <a:spcPts val="0"/>
              </a:spcAft>
              <a:buClr>
                <a:srgbClr val="555555"/>
              </a:buClr>
              <a:buSzPts val="1550"/>
              <a:buChar char="●"/>
            </a:pPr>
            <a:r>
              <a:rPr lang="en" sz="1550">
                <a:solidFill>
                  <a:srgbClr val="555555"/>
                </a:solidFill>
                <a:highlight>
                  <a:srgbClr val="FFFFFF"/>
                </a:highlight>
              </a:rPr>
              <a:t>Go for a </a:t>
            </a:r>
            <a:r>
              <a:rPr lang="en" sz="1550" b="1">
                <a:solidFill>
                  <a:srgbClr val="555555"/>
                </a:solidFill>
                <a:highlight>
                  <a:srgbClr val="FFFFFF"/>
                </a:highlight>
              </a:rPr>
              <a:t>line graph</a:t>
            </a:r>
            <a:r>
              <a:rPr lang="en" sz="1550">
                <a:solidFill>
                  <a:srgbClr val="555555"/>
                </a:solidFill>
                <a:highlight>
                  <a:srgbClr val="FFFFFF"/>
                </a:highlight>
              </a:rPr>
              <a:t> if you want to mark a trend over time. </a:t>
            </a:r>
            <a:endParaRPr sz="1550">
              <a:solidFill>
                <a:srgbClr val="555555"/>
              </a:solidFill>
              <a:highlight>
                <a:srgbClr val="FFFFFF"/>
              </a:highlight>
            </a:endParaRPr>
          </a:p>
          <a:p>
            <a:pPr marL="457200" lvl="0" indent="-327025" algn="just" rtl="0">
              <a:spcBef>
                <a:spcPts val="0"/>
              </a:spcBef>
              <a:spcAft>
                <a:spcPts val="0"/>
              </a:spcAft>
              <a:buClr>
                <a:srgbClr val="555555"/>
              </a:buClr>
              <a:buSzPts val="1550"/>
              <a:buChar char="●"/>
            </a:pPr>
            <a:r>
              <a:rPr lang="en" sz="1550">
                <a:solidFill>
                  <a:srgbClr val="555555"/>
                </a:solidFill>
                <a:highlight>
                  <a:srgbClr val="FFFFFF"/>
                </a:highlight>
              </a:rPr>
              <a:t>Go for a </a:t>
            </a:r>
            <a:r>
              <a:rPr lang="en" sz="1550" b="1">
                <a:solidFill>
                  <a:srgbClr val="555555"/>
                </a:solidFill>
                <a:highlight>
                  <a:srgbClr val="FFFFFF"/>
                </a:highlight>
              </a:rPr>
              <a:t>heat map</a:t>
            </a:r>
            <a:r>
              <a:rPr lang="en" sz="1550">
                <a:solidFill>
                  <a:srgbClr val="555555"/>
                </a:solidFill>
                <a:highlight>
                  <a:srgbClr val="FFFFFF"/>
                </a:highlight>
              </a:rPr>
              <a:t> if you like some fancy visualisation of the changes in a geographical location, or to see your visitors’ behaviour on your website.</a:t>
            </a:r>
            <a:endParaRPr sz="1550">
              <a:solidFill>
                <a:srgbClr val="555555"/>
              </a:solidFill>
              <a:highlight>
                <a:srgbClr val="FFFFFF"/>
              </a:highlight>
            </a:endParaRPr>
          </a:p>
          <a:p>
            <a:pPr marL="457200" lvl="0" indent="-327025" algn="just" rtl="0">
              <a:spcBef>
                <a:spcPts val="0"/>
              </a:spcBef>
              <a:spcAft>
                <a:spcPts val="0"/>
              </a:spcAft>
              <a:buClr>
                <a:srgbClr val="555555"/>
              </a:buClr>
              <a:buSzPts val="1550"/>
              <a:buChar char="●"/>
            </a:pPr>
            <a:r>
              <a:rPr lang="en" sz="1550">
                <a:solidFill>
                  <a:srgbClr val="555555"/>
                </a:solidFill>
                <a:highlight>
                  <a:srgbClr val="FFFFFF"/>
                </a:highlight>
              </a:rPr>
              <a:t>Go for a </a:t>
            </a:r>
            <a:r>
              <a:rPr lang="en" sz="1550" b="1">
                <a:solidFill>
                  <a:srgbClr val="555555"/>
                </a:solidFill>
                <a:highlight>
                  <a:srgbClr val="FFFFFF"/>
                </a:highlight>
              </a:rPr>
              <a:t>pie chart (especially in 3D) </a:t>
            </a:r>
            <a:r>
              <a:rPr lang="en" sz="1550">
                <a:solidFill>
                  <a:srgbClr val="555555"/>
                </a:solidFill>
                <a:highlight>
                  <a:srgbClr val="FFFFFF"/>
                </a:highlight>
              </a:rPr>
              <a:t>if you want to be shunned by others because it was never a good idea</a:t>
            </a:r>
            <a:endParaRPr sz="1550">
              <a:solidFill>
                <a:srgbClr val="555555"/>
              </a:solidFill>
              <a:highlight>
                <a:srgbClr val="FFFFFF"/>
              </a:highlight>
            </a:endParaRPr>
          </a:p>
          <a:p>
            <a:pPr marL="0" lvl="0" indent="0" algn="l" rtl="0">
              <a:spcBef>
                <a:spcPts val="2300"/>
              </a:spcBef>
              <a:spcAft>
                <a:spcPts val="120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pic>
        <p:nvPicPr>
          <p:cNvPr id="133" name="Google Shape;133;p27"/>
          <p:cNvPicPr preferRelativeResize="0"/>
          <p:nvPr/>
        </p:nvPicPr>
        <p:blipFill>
          <a:blip r:embed="rId3">
            <a:alphaModFix/>
          </a:blip>
          <a:stretch>
            <a:fillRect/>
          </a:stretch>
        </p:blipFill>
        <p:spPr>
          <a:xfrm>
            <a:off x="662013" y="1478488"/>
            <a:ext cx="6581775" cy="12096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8"/>
          <p:cNvSpPr txBox="1">
            <a:spLocks noGrp="1"/>
          </p:cNvSpPr>
          <p:nvPr>
            <p:ph type="body" idx="1"/>
          </p:nvPr>
        </p:nvSpPr>
        <p:spPr>
          <a:xfrm>
            <a:off x="311700" y="655400"/>
            <a:ext cx="8520600" cy="3913500"/>
          </a:xfrm>
          <a:prstGeom prst="rect">
            <a:avLst/>
          </a:prstGeom>
        </p:spPr>
        <p:txBody>
          <a:bodyPr spcFirstLastPara="1" wrap="square" lIns="91425" tIns="91425" rIns="91425" bIns="91425" anchor="t" anchorCtr="0">
            <a:normAutofit/>
          </a:bodyPr>
          <a:lstStyle/>
          <a:p>
            <a:pPr marL="0" lvl="0" indent="0" algn="l" rtl="0">
              <a:spcBef>
                <a:spcPts val="1400"/>
              </a:spcBef>
              <a:spcAft>
                <a:spcPts val="0"/>
              </a:spcAft>
              <a:buClr>
                <a:schemeClr val="dk1"/>
              </a:buClr>
              <a:buSzPts val="1100"/>
              <a:buFont typeface="Arial"/>
              <a:buNone/>
            </a:pPr>
            <a:r>
              <a:rPr lang="en" sz="1300" b="1">
                <a:solidFill>
                  <a:schemeClr val="dk1"/>
                </a:solidFill>
              </a:rPr>
              <a:t>2. Systematic Sampling</a:t>
            </a:r>
            <a:endParaRPr sz="1300" b="1">
              <a:solidFill>
                <a:schemeClr val="dk1"/>
              </a:solidFill>
            </a:endParaRPr>
          </a:p>
          <a:p>
            <a:pPr marL="457200" lvl="0" indent="-304800" algn="just" rtl="0">
              <a:lnSpc>
                <a:spcPct val="150000"/>
              </a:lnSpc>
              <a:spcBef>
                <a:spcPts val="1200"/>
              </a:spcBef>
              <a:spcAft>
                <a:spcPts val="0"/>
              </a:spcAft>
              <a:buSzPts val="1200"/>
              <a:buChar char="●"/>
            </a:pPr>
            <a:r>
              <a:rPr lang="en" sz="1200">
                <a:solidFill>
                  <a:schemeClr val="dk1"/>
                </a:solidFill>
              </a:rPr>
              <a:t>Researchers use the systematic sampling method to choose the sample members of a population at </a:t>
            </a:r>
            <a:r>
              <a:rPr lang="en" sz="1200">
                <a:solidFill>
                  <a:srgbClr val="6AA84F"/>
                </a:solidFill>
              </a:rPr>
              <a:t>regular intervals. </a:t>
            </a:r>
            <a:endParaRPr sz="1200">
              <a:solidFill>
                <a:srgbClr val="6AA84F"/>
              </a:solidFill>
            </a:endParaRPr>
          </a:p>
          <a:p>
            <a:pPr marL="457200" lvl="0" indent="-304800" algn="just" rtl="0">
              <a:lnSpc>
                <a:spcPct val="150000"/>
              </a:lnSpc>
              <a:spcBef>
                <a:spcPts val="0"/>
              </a:spcBef>
              <a:spcAft>
                <a:spcPts val="0"/>
              </a:spcAft>
              <a:buSzPts val="1200"/>
              <a:buChar char="●"/>
            </a:pPr>
            <a:r>
              <a:rPr lang="en" sz="1200">
                <a:solidFill>
                  <a:schemeClr val="dk1"/>
                </a:solidFill>
              </a:rPr>
              <a:t>It requires selecting a </a:t>
            </a:r>
            <a:r>
              <a:rPr lang="en" sz="1200">
                <a:solidFill>
                  <a:srgbClr val="6AA84F"/>
                </a:solidFill>
              </a:rPr>
              <a:t>starting point for the sample and sample size determination</a:t>
            </a:r>
            <a:r>
              <a:rPr lang="en" sz="1200">
                <a:solidFill>
                  <a:schemeClr val="dk1"/>
                </a:solidFill>
              </a:rPr>
              <a:t> that can be repeated at regular intervals. </a:t>
            </a:r>
            <a:endParaRPr sz="1200">
              <a:solidFill>
                <a:schemeClr val="dk1"/>
              </a:solidFill>
            </a:endParaRPr>
          </a:p>
          <a:p>
            <a:pPr marL="457200" lvl="0" indent="-304800" algn="just" rtl="0">
              <a:lnSpc>
                <a:spcPct val="150000"/>
              </a:lnSpc>
              <a:spcBef>
                <a:spcPts val="0"/>
              </a:spcBef>
              <a:spcAft>
                <a:spcPts val="0"/>
              </a:spcAft>
              <a:buSzPts val="1200"/>
              <a:buChar char="●"/>
            </a:pPr>
            <a:r>
              <a:rPr lang="en" sz="1200">
                <a:solidFill>
                  <a:schemeClr val="dk1"/>
                </a:solidFill>
              </a:rPr>
              <a:t>This type of sampling method has a predefined range; hence, this sampling technique is the </a:t>
            </a:r>
            <a:r>
              <a:rPr lang="en" sz="1200">
                <a:solidFill>
                  <a:srgbClr val="6AA84F"/>
                </a:solidFill>
              </a:rPr>
              <a:t>least time-consuming.</a:t>
            </a:r>
            <a:endParaRPr sz="1200">
              <a:solidFill>
                <a:srgbClr val="6AA84F"/>
              </a:solidFill>
            </a:endParaRPr>
          </a:p>
          <a:p>
            <a:pPr marL="457200" lvl="0" indent="-304800" algn="just" rtl="0">
              <a:lnSpc>
                <a:spcPct val="150000"/>
              </a:lnSpc>
              <a:spcBef>
                <a:spcPts val="0"/>
              </a:spcBef>
              <a:spcAft>
                <a:spcPts val="0"/>
              </a:spcAft>
              <a:buClr>
                <a:schemeClr val="dk1"/>
              </a:buClr>
              <a:buSzPts val="1200"/>
              <a:buChar char="●"/>
            </a:pPr>
            <a:r>
              <a:rPr lang="en" sz="1200">
                <a:solidFill>
                  <a:schemeClr val="dk1"/>
                </a:solidFill>
              </a:rPr>
              <a:t>Systematic sampling is similar to simple random sampling, but it is usually slightly easier to conduct. </a:t>
            </a:r>
            <a:endParaRPr sz="1200">
              <a:solidFill>
                <a:schemeClr val="dk1"/>
              </a:solidFill>
            </a:endParaRPr>
          </a:p>
          <a:p>
            <a:pPr marL="457200" lvl="0" indent="-304800" algn="just" rtl="0">
              <a:lnSpc>
                <a:spcPct val="150000"/>
              </a:lnSpc>
              <a:spcBef>
                <a:spcPts val="0"/>
              </a:spcBef>
              <a:spcAft>
                <a:spcPts val="0"/>
              </a:spcAft>
              <a:buClr>
                <a:schemeClr val="dk1"/>
              </a:buClr>
              <a:buSzPts val="1200"/>
              <a:buChar char="●"/>
            </a:pPr>
            <a:r>
              <a:rPr lang="en" sz="1200">
                <a:solidFill>
                  <a:schemeClr val="dk1"/>
                </a:solidFill>
              </a:rPr>
              <a:t>Every member of the population is listed with a number, but instead of randomly generating numbers, </a:t>
            </a:r>
            <a:r>
              <a:rPr lang="en" sz="1200">
                <a:solidFill>
                  <a:srgbClr val="6AA84F"/>
                </a:solidFill>
              </a:rPr>
              <a:t>individuals are chosen at regular intervals.</a:t>
            </a:r>
            <a:endParaRPr sz="1200">
              <a:solidFill>
                <a:srgbClr val="6AA84F"/>
              </a:solidFill>
            </a:endParaRPr>
          </a:p>
          <a:p>
            <a:pPr marL="0" lvl="0" indent="0" algn="l" rtl="0">
              <a:spcBef>
                <a:spcPts val="1200"/>
              </a:spcBef>
              <a:spcAft>
                <a:spcPts val="0"/>
              </a:spcAft>
              <a:buNone/>
            </a:pPr>
            <a:endParaRPr sz="1100">
              <a:solidFill>
                <a:schemeClr val="dk1"/>
              </a:solidFill>
            </a:endParaRPr>
          </a:p>
          <a:p>
            <a:pPr marL="0" lvl="0" indent="0" algn="l" rtl="0">
              <a:spcBef>
                <a:spcPts val="1200"/>
              </a:spcBef>
              <a:spcAft>
                <a:spcPts val="1200"/>
              </a:spcAft>
              <a:buNone/>
            </a:pPr>
            <a:endParaRPr sz="110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9"/>
          <p:cNvPicPr preferRelativeResize="0"/>
          <p:nvPr/>
        </p:nvPicPr>
        <p:blipFill>
          <a:blip r:embed="rId3">
            <a:alphaModFix/>
          </a:blip>
          <a:stretch>
            <a:fillRect/>
          </a:stretch>
        </p:blipFill>
        <p:spPr>
          <a:xfrm>
            <a:off x="475650" y="1483675"/>
            <a:ext cx="7048500" cy="12763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30"/>
          <p:cNvSpPr txBox="1">
            <a:spLocks noGrp="1"/>
          </p:cNvSpPr>
          <p:nvPr>
            <p:ph type="body" idx="1"/>
          </p:nvPr>
        </p:nvSpPr>
        <p:spPr>
          <a:xfrm>
            <a:off x="311700" y="863550"/>
            <a:ext cx="8520600" cy="3416400"/>
          </a:xfrm>
          <a:prstGeom prst="rect">
            <a:avLst/>
          </a:prstGeom>
        </p:spPr>
        <p:txBody>
          <a:bodyPr spcFirstLastPara="1" wrap="square" lIns="91425" tIns="91425" rIns="91425" bIns="91425" anchor="t" anchorCtr="0">
            <a:noAutofit/>
          </a:bodyPr>
          <a:lstStyle/>
          <a:p>
            <a:pPr marL="0" lvl="0" indent="0" algn="just" rtl="0">
              <a:lnSpc>
                <a:spcPct val="140000"/>
              </a:lnSpc>
              <a:spcBef>
                <a:spcPts val="1400"/>
              </a:spcBef>
              <a:spcAft>
                <a:spcPts val="0"/>
              </a:spcAft>
              <a:buSzPts val="1018"/>
              <a:buNone/>
            </a:pPr>
            <a:r>
              <a:rPr lang="en" sz="1402" b="1">
                <a:solidFill>
                  <a:schemeClr val="dk1"/>
                </a:solidFill>
              </a:rPr>
              <a:t>3. Stratified Sampling</a:t>
            </a:r>
            <a:endParaRPr sz="1217">
              <a:solidFill>
                <a:schemeClr val="dk1"/>
              </a:solidFill>
            </a:endParaRPr>
          </a:p>
          <a:p>
            <a:pPr marL="457200" lvl="0" indent="-311785" algn="just" rtl="0">
              <a:lnSpc>
                <a:spcPct val="140000"/>
              </a:lnSpc>
              <a:spcBef>
                <a:spcPts val="1200"/>
              </a:spcBef>
              <a:spcAft>
                <a:spcPts val="0"/>
              </a:spcAft>
              <a:buClr>
                <a:schemeClr val="dk1"/>
              </a:buClr>
              <a:buSzPts val="1310"/>
              <a:buChar char="●"/>
            </a:pPr>
            <a:r>
              <a:rPr lang="en" sz="1310">
                <a:solidFill>
                  <a:schemeClr val="dk1"/>
                </a:solidFill>
              </a:rPr>
              <a:t>Stratified random sampling is a method in which the researcher </a:t>
            </a:r>
            <a:r>
              <a:rPr lang="en" sz="1310">
                <a:solidFill>
                  <a:srgbClr val="6AA84F"/>
                </a:solidFill>
              </a:rPr>
              <a:t>divides the population into smaller groups </a:t>
            </a:r>
            <a:r>
              <a:rPr lang="en" sz="1310">
                <a:solidFill>
                  <a:schemeClr val="dk1"/>
                </a:solidFill>
              </a:rPr>
              <a:t>that don’t overlap but represent the entire population. </a:t>
            </a:r>
            <a:endParaRPr sz="1310">
              <a:solidFill>
                <a:schemeClr val="dk1"/>
              </a:solidFill>
            </a:endParaRPr>
          </a:p>
          <a:p>
            <a:pPr marL="457200" lvl="0" indent="-311785" algn="just" rtl="0">
              <a:lnSpc>
                <a:spcPct val="140000"/>
              </a:lnSpc>
              <a:spcBef>
                <a:spcPts val="0"/>
              </a:spcBef>
              <a:spcAft>
                <a:spcPts val="0"/>
              </a:spcAft>
              <a:buClr>
                <a:schemeClr val="dk1"/>
              </a:buClr>
              <a:buSzPts val="1310"/>
              <a:buChar char="●"/>
            </a:pPr>
            <a:r>
              <a:rPr lang="en" sz="1310">
                <a:solidFill>
                  <a:schemeClr val="dk1"/>
                </a:solidFill>
              </a:rPr>
              <a:t>It allows you draw more precise conclusions by ensuring that every subgroup is properly represented in the sample.</a:t>
            </a:r>
            <a:endParaRPr sz="1310">
              <a:solidFill>
                <a:schemeClr val="dk1"/>
              </a:solidFill>
            </a:endParaRPr>
          </a:p>
          <a:p>
            <a:pPr marL="457200" lvl="0" indent="-311785" algn="just" rtl="0">
              <a:lnSpc>
                <a:spcPct val="140000"/>
              </a:lnSpc>
              <a:spcBef>
                <a:spcPts val="0"/>
              </a:spcBef>
              <a:spcAft>
                <a:spcPts val="0"/>
              </a:spcAft>
              <a:buClr>
                <a:schemeClr val="dk1"/>
              </a:buClr>
              <a:buSzPts val="1310"/>
              <a:buChar char="●"/>
            </a:pPr>
            <a:r>
              <a:rPr lang="en" sz="1310">
                <a:solidFill>
                  <a:schemeClr val="dk1"/>
                </a:solidFill>
              </a:rPr>
              <a:t>To use this sampling method, you divide the population into subgroups (called strata) based on the </a:t>
            </a:r>
            <a:r>
              <a:rPr lang="en" sz="1310">
                <a:solidFill>
                  <a:srgbClr val="6AA84F"/>
                </a:solidFill>
              </a:rPr>
              <a:t>relevant characteristic</a:t>
            </a:r>
            <a:r>
              <a:rPr lang="en" sz="1310">
                <a:solidFill>
                  <a:schemeClr val="dk1"/>
                </a:solidFill>
              </a:rPr>
              <a:t> (e.g., gender identity, age range, income bracket, job role).</a:t>
            </a:r>
            <a:endParaRPr sz="1310">
              <a:solidFill>
                <a:schemeClr val="dk1"/>
              </a:solidFill>
            </a:endParaRPr>
          </a:p>
          <a:p>
            <a:pPr marL="457200" lvl="0" indent="-311785" algn="just" rtl="0">
              <a:lnSpc>
                <a:spcPct val="140000"/>
              </a:lnSpc>
              <a:spcBef>
                <a:spcPts val="0"/>
              </a:spcBef>
              <a:spcAft>
                <a:spcPts val="0"/>
              </a:spcAft>
              <a:buClr>
                <a:schemeClr val="dk1"/>
              </a:buClr>
              <a:buSzPts val="1310"/>
              <a:buChar char="●"/>
            </a:pPr>
            <a:r>
              <a:rPr lang="en" sz="1310">
                <a:solidFill>
                  <a:schemeClr val="dk1"/>
                </a:solidFill>
              </a:rPr>
              <a:t>Based on the overall proportions of the population, you calculate how many people should be sampled from each subgroup. Then you use </a:t>
            </a:r>
            <a:r>
              <a:rPr lang="en" sz="1310">
                <a:solidFill>
                  <a:srgbClr val="6AA84F"/>
                </a:solidFill>
              </a:rPr>
              <a:t>random or systematic sampling to select a sample</a:t>
            </a:r>
            <a:r>
              <a:rPr lang="en" sz="1310">
                <a:solidFill>
                  <a:schemeClr val="dk1"/>
                </a:solidFill>
              </a:rPr>
              <a:t> from each subgroup.</a:t>
            </a:r>
            <a:endParaRPr sz="1310">
              <a:solidFill>
                <a:schemeClr val="dk1"/>
              </a:solidFill>
            </a:endParaRPr>
          </a:p>
          <a:p>
            <a:pPr marL="0" lvl="0" indent="0" algn="just" rtl="0">
              <a:lnSpc>
                <a:spcPct val="140000"/>
              </a:lnSpc>
              <a:spcBef>
                <a:spcPts val="1200"/>
              </a:spcBef>
              <a:spcAft>
                <a:spcPts val="0"/>
              </a:spcAft>
              <a:buSzPts val="1018"/>
              <a:buNone/>
            </a:pPr>
            <a:endParaRPr sz="1217">
              <a:solidFill>
                <a:schemeClr val="dk1"/>
              </a:solidFill>
            </a:endParaRPr>
          </a:p>
          <a:p>
            <a:pPr marL="0" lvl="0" indent="0" algn="just" rtl="0">
              <a:lnSpc>
                <a:spcPct val="140000"/>
              </a:lnSpc>
              <a:spcBef>
                <a:spcPts val="1200"/>
              </a:spcBef>
              <a:spcAft>
                <a:spcPts val="0"/>
              </a:spcAft>
              <a:buSzPts val="1018"/>
              <a:buNone/>
            </a:pPr>
            <a:endParaRPr sz="1217">
              <a:solidFill>
                <a:schemeClr val="dk1"/>
              </a:solidFill>
            </a:endParaRPr>
          </a:p>
          <a:p>
            <a:pPr marL="0" lvl="0" indent="0" algn="just" rtl="0">
              <a:lnSpc>
                <a:spcPct val="140000"/>
              </a:lnSpc>
              <a:spcBef>
                <a:spcPts val="1200"/>
              </a:spcBef>
              <a:spcAft>
                <a:spcPts val="1200"/>
              </a:spcAft>
              <a:buSzPts val="1018"/>
              <a:buNone/>
            </a:pPr>
            <a:endParaRPr sz="1865" i="1"/>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pic>
        <p:nvPicPr>
          <p:cNvPr id="153" name="Google Shape;153;p31"/>
          <p:cNvPicPr preferRelativeResize="0"/>
          <p:nvPr/>
        </p:nvPicPr>
        <p:blipFill>
          <a:blip r:embed="rId3">
            <a:alphaModFix/>
          </a:blip>
          <a:stretch>
            <a:fillRect/>
          </a:stretch>
        </p:blipFill>
        <p:spPr>
          <a:xfrm>
            <a:off x="335925" y="702988"/>
            <a:ext cx="6800850" cy="1552575"/>
          </a:xfrm>
          <a:prstGeom prst="rect">
            <a:avLst/>
          </a:prstGeom>
          <a:noFill/>
          <a:ln>
            <a:noFill/>
          </a:ln>
        </p:spPr>
      </p:pic>
      <p:sp>
        <p:nvSpPr>
          <p:cNvPr id="154" name="Google Shape;154;p31"/>
          <p:cNvSpPr txBox="1"/>
          <p:nvPr/>
        </p:nvSpPr>
        <p:spPr>
          <a:xfrm>
            <a:off x="270725" y="2835325"/>
            <a:ext cx="7458900" cy="985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t>Another example,</a:t>
            </a:r>
            <a:endParaRPr sz="1300"/>
          </a:p>
          <a:p>
            <a:pPr marL="0" lvl="0" indent="0" algn="l" rtl="0">
              <a:spcBef>
                <a:spcPts val="0"/>
              </a:spcBef>
              <a:spcAft>
                <a:spcPts val="0"/>
              </a:spcAft>
              <a:buNone/>
            </a:pPr>
            <a:r>
              <a:rPr lang="en" sz="1300"/>
              <a:t> There are three bags (A, B and C), each with different balls. Bag A has 50 balls, bag B has 100 balls, and bag C has 200 balls. We have to choose a sample of balls from each bag proportionally. Suppose 5 balls from bag A, 10 balls from bag B and 20 balls from bag C.</a:t>
            </a:r>
            <a:endParaRPr sz="13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Sampling</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23850" algn="just" rtl="0">
              <a:lnSpc>
                <a:spcPct val="150000"/>
              </a:lnSpc>
              <a:spcBef>
                <a:spcPts val="0"/>
              </a:spcBef>
              <a:spcAft>
                <a:spcPts val="0"/>
              </a:spcAft>
              <a:buClr>
                <a:schemeClr val="dk1"/>
              </a:buClr>
              <a:buSzPts val="1500"/>
              <a:buChar char="●"/>
            </a:pPr>
            <a:r>
              <a:rPr lang="en" sz="1500">
                <a:solidFill>
                  <a:schemeClr val="dk1"/>
                </a:solidFill>
              </a:rPr>
              <a:t>Sampling is a process in statistical analysis where researchers take a </a:t>
            </a:r>
            <a:r>
              <a:rPr lang="en" sz="1500">
                <a:solidFill>
                  <a:srgbClr val="6AA84F"/>
                </a:solidFill>
              </a:rPr>
              <a:t>predetermined number of observations</a:t>
            </a:r>
            <a:r>
              <a:rPr lang="en" sz="1500">
                <a:solidFill>
                  <a:schemeClr val="dk1"/>
                </a:solidFill>
              </a:rPr>
              <a:t> from a larger population. </a:t>
            </a:r>
            <a:endParaRPr sz="1500">
              <a:solidFill>
                <a:schemeClr val="dk1"/>
              </a:solidFill>
            </a:endParaRPr>
          </a:p>
          <a:p>
            <a:pPr marL="457200" lvl="0" indent="-323850" algn="just" rtl="0">
              <a:lnSpc>
                <a:spcPct val="150000"/>
              </a:lnSpc>
              <a:spcBef>
                <a:spcPts val="0"/>
              </a:spcBef>
              <a:spcAft>
                <a:spcPts val="0"/>
              </a:spcAft>
              <a:buClr>
                <a:schemeClr val="dk1"/>
              </a:buClr>
              <a:buSzPts val="1500"/>
              <a:buChar char="●"/>
            </a:pPr>
            <a:r>
              <a:rPr lang="en" sz="1500">
                <a:solidFill>
                  <a:schemeClr val="dk1"/>
                </a:solidFill>
              </a:rPr>
              <a:t>Sampling allows researchers to conduct studies about a large group by using a </a:t>
            </a:r>
            <a:r>
              <a:rPr lang="en" sz="1500">
                <a:solidFill>
                  <a:srgbClr val="6AA84F"/>
                </a:solidFill>
              </a:rPr>
              <a:t>small portion of the population</a:t>
            </a:r>
            <a:r>
              <a:rPr lang="en" sz="1500">
                <a:solidFill>
                  <a:schemeClr val="dk1"/>
                </a:solidFill>
              </a:rPr>
              <a:t>. </a:t>
            </a:r>
            <a:endParaRPr sz="1500">
              <a:solidFill>
                <a:schemeClr val="dk1"/>
              </a:solidFill>
            </a:endParaRPr>
          </a:p>
          <a:p>
            <a:pPr marL="457200" lvl="0" indent="-323850" algn="just" rtl="0">
              <a:lnSpc>
                <a:spcPct val="150000"/>
              </a:lnSpc>
              <a:spcBef>
                <a:spcPts val="0"/>
              </a:spcBef>
              <a:spcAft>
                <a:spcPts val="0"/>
              </a:spcAft>
              <a:buClr>
                <a:schemeClr val="dk1"/>
              </a:buClr>
              <a:buSzPts val="1500"/>
              <a:buChar char="●"/>
            </a:pPr>
            <a:r>
              <a:rPr lang="en" sz="1500">
                <a:solidFill>
                  <a:schemeClr val="dk1"/>
                </a:solidFill>
              </a:rPr>
              <a:t>The method of sampling depends on the type of analysis being performed.</a:t>
            </a:r>
            <a:endParaRPr sz="1500">
              <a:solidFill>
                <a:schemeClr val="dk1"/>
              </a:solidFill>
            </a:endParaRPr>
          </a:p>
          <a:p>
            <a:pPr marL="457200" lvl="0" indent="-323850" algn="just" rtl="0">
              <a:lnSpc>
                <a:spcPct val="150000"/>
              </a:lnSpc>
              <a:spcBef>
                <a:spcPts val="0"/>
              </a:spcBef>
              <a:spcAft>
                <a:spcPts val="0"/>
              </a:spcAft>
              <a:buClr>
                <a:schemeClr val="dk1"/>
              </a:buClr>
              <a:buSzPts val="1500"/>
              <a:buChar char="●"/>
            </a:pPr>
            <a:r>
              <a:rPr lang="en" sz="1500">
                <a:solidFill>
                  <a:schemeClr val="dk1"/>
                </a:solidFill>
              </a:rPr>
              <a:t>Sampling is commonly done in statistics, psychology, and the financial industry. </a:t>
            </a:r>
            <a:endParaRPr sz="22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32"/>
          <p:cNvSpPr txBox="1">
            <a:spLocks noGrp="1"/>
          </p:cNvSpPr>
          <p:nvPr>
            <p:ph type="body" idx="1"/>
          </p:nvPr>
        </p:nvSpPr>
        <p:spPr>
          <a:xfrm>
            <a:off x="311700" y="712400"/>
            <a:ext cx="8520600" cy="3856500"/>
          </a:xfrm>
          <a:prstGeom prst="rect">
            <a:avLst/>
          </a:prstGeom>
        </p:spPr>
        <p:txBody>
          <a:bodyPr spcFirstLastPara="1" wrap="square" lIns="91425" tIns="91425" rIns="91425" bIns="91425" anchor="t" anchorCtr="0">
            <a:noAutofit/>
          </a:bodyPr>
          <a:lstStyle/>
          <a:p>
            <a:pPr marL="0" lvl="0" indent="0" algn="just" rtl="0">
              <a:lnSpc>
                <a:spcPct val="150000"/>
              </a:lnSpc>
              <a:spcBef>
                <a:spcPts val="1400"/>
              </a:spcBef>
              <a:spcAft>
                <a:spcPts val="0"/>
              </a:spcAft>
              <a:buClr>
                <a:schemeClr val="dk1"/>
              </a:buClr>
              <a:buSzPts val="935"/>
              <a:buFont typeface="Arial"/>
              <a:buNone/>
            </a:pPr>
            <a:r>
              <a:rPr lang="en" sz="1205" b="1">
                <a:solidFill>
                  <a:schemeClr val="dk1"/>
                </a:solidFill>
              </a:rPr>
              <a:t>Clustered Sampling</a:t>
            </a:r>
            <a:endParaRPr sz="1205" b="1">
              <a:solidFill>
                <a:schemeClr val="dk1"/>
              </a:solidFill>
            </a:endParaRPr>
          </a:p>
          <a:p>
            <a:pPr marL="457200" lvl="0" indent="-300672" algn="just" rtl="0">
              <a:lnSpc>
                <a:spcPct val="150000"/>
              </a:lnSpc>
              <a:spcBef>
                <a:spcPts val="1200"/>
              </a:spcBef>
              <a:spcAft>
                <a:spcPts val="0"/>
              </a:spcAft>
              <a:buClr>
                <a:schemeClr val="dk1"/>
              </a:buClr>
              <a:buSzPts val="1135"/>
              <a:buChar char="●"/>
            </a:pPr>
            <a:r>
              <a:rPr lang="en" sz="1135">
                <a:solidFill>
                  <a:schemeClr val="dk1"/>
                </a:solidFill>
              </a:rPr>
              <a:t>Cluster sampling is a method where the researchers divide the entire population into </a:t>
            </a:r>
            <a:r>
              <a:rPr lang="en" sz="1135">
                <a:solidFill>
                  <a:srgbClr val="6AA84F"/>
                </a:solidFill>
              </a:rPr>
              <a:t>sections or clusters</a:t>
            </a:r>
            <a:r>
              <a:rPr lang="en" sz="1135">
                <a:solidFill>
                  <a:schemeClr val="dk1"/>
                </a:solidFill>
              </a:rPr>
              <a:t> representing a population.</a:t>
            </a:r>
            <a:endParaRPr sz="1135">
              <a:solidFill>
                <a:schemeClr val="dk1"/>
              </a:solidFill>
            </a:endParaRPr>
          </a:p>
          <a:p>
            <a:pPr marL="457200" lvl="0" indent="-300672" algn="just" rtl="0">
              <a:lnSpc>
                <a:spcPct val="150000"/>
              </a:lnSpc>
              <a:spcBef>
                <a:spcPts val="0"/>
              </a:spcBef>
              <a:spcAft>
                <a:spcPts val="0"/>
              </a:spcAft>
              <a:buClr>
                <a:schemeClr val="dk1"/>
              </a:buClr>
              <a:buSzPts val="1135"/>
              <a:buChar char="●"/>
            </a:pPr>
            <a:r>
              <a:rPr lang="en" sz="1135">
                <a:solidFill>
                  <a:schemeClr val="dk1"/>
                </a:solidFill>
              </a:rPr>
              <a:t>In the clustered sampling method, the cluster or group of people are formed from the population set. </a:t>
            </a:r>
            <a:endParaRPr sz="1135">
              <a:solidFill>
                <a:schemeClr val="dk1"/>
              </a:solidFill>
            </a:endParaRPr>
          </a:p>
          <a:p>
            <a:pPr marL="457200" lvl="0" indent="-300672" algn="just" rtl="0">
              <a:lnSpc>
                <a:spcPct val="150000"/>
              </a:lnSpc>
              <a:spcBef>
                <a:spcPts val="0"/>
              </a:spcBef>
              <a:spcAft>
                <a:spcPts val="0"/>
              </a:spcAft>
              <a:buClr>
                <a:schemeClr val="dk1"/>
              </a:buClr>
              <a:buSzPts val="1135"/>
              <a:buChar char="●"/>
            </a:pPr>
            <a:r>
              <a:rPr lang="en" sz="1135">
                <a:solidFill>
                  <a:schemeClr val="dk1"/>
                </a:solidFill>
              </a:rPr>
              <a:t>The group has similar </a:t>
            </a:r>
            <a:r>
              <a:rPr lang="en" sz="1135">
                <a:solidFill>
                  <a:srgbClr val="6AA84F"/>
                </a:solidFill>
              </a:rPr>
              <a:t>significatory characteristics.</a:t>
            </a:r>
            <a:r>
              <a:rPr lang="en" sz="1135">
                <a:solidFill>
                  <a:schemeClr val="dk1"/>
                </a:solidFill>
              </a:rPr>
              <a:t> Also, they have an </a:t>
            </a:r>
            <a:r>
              <a:rPr lang="en" sz="1135">
                <a:solidFill>
                  <a:srgbClr val="6AA84F"/>
                </a:solidFill>
              </a:rPr>
              <a:t>equal chance of being a part</a:t>
            </a:r>
            <a:r>
              <a:rPr lang="en" sz="1135">
                <a:solidFill>
                  <a:schemeClr val="dk1"/>
                </a:solidFill>
              </a:rPr>
              <a:t> of the sample. </a:t>
            </a:r>
            <a:endParaRPr sz="1135">
              <a:solidFill>
                <a:schemeClr val="dk1"/>
              </a:solidFill>
            </a:endParaRPr>
          </a:p>
          <a:p>
            <a:pPr marL="457200" lvl="0" indent="-300672" algn="just" rtl="0">
              <a:lnSpc>
                <a:spcPct val="150000"/>
              </a:lnSpc>
              <a:spcBef>
                <a:spcPts val="0"/>
              </a:spcBef>
              <a:spcAft>
                <a:spcPts val="0"/>
              </a:spcAft>
              <a:buClr>
                <a:schemeClr val="dk1"/>
              </a:buClr>
              <a:buSzPts val="1135"/>
              <a:buChar char="●"/>
            </a:pPr>
            <a:r>
              <a:rPr lang="en" sz="1135">
                <a:solidFill>
                  <a:schemeClr val="dk1"/>
                </a:solidFill>
              </a:rPr>
              <a:t>Instead of sampling individuals from each subgroup, you randomly select entire subgroups. This method </a:t>
            </a:r>
            <a:r>
              <a:rPr lang="en" sz="1135">
                <a:solidFill>
                  <a:srgbClr val="6AA84F"/>
                </a:solidFill>
              </a:rPr>
              <a:t>uses simple random sampling</a:t>
            </a:r>
            <a:r>
              <a:rPr lang="en" sz="1135">
                <a:solidFill>
                  <a:schemeClr val="dk1"/>
                </a:solidFill>
              </a:rPr>
              <a:t> for the cluster of population.</a:t>
            </a:r>
            <a:endParaRPr sz="1135">
              <a:solidFill>
                <a:schemeClr val="dk1"/>
              </a:solidFill>
            </a:endParaRPr>
          </a:p>
          <a:p>
            <a:pPr marL="457200" lvl="0" indent="-300672" algn="just" rtl="0">
              <a:lnSpc>
                <a:spcPct val="150000"/>
              </a:lnSpc>
              <a:spcBef>
                <a:spcPts val="0"/>
              </a:spcBef>
              <a:spcAft>
                <a:spcPts val="0"/>
              </a:spcAft>
              <a:buClr>
                <a:schemeClr val="dk1"/>
              </a:buClr>
              <a:buSzPts val="1135"/>
              <a:buChar char="●"/>
            </a:pPr>
            <a:r>
              <a:rPr lang="en" sz="1135">
                <a:solidFill>
                  <a:schemeClr val="dk1"/>
                </a:solidFill>
              </a:rPr>
              <a:t>If it is practically possible, you might include every individual from each sampled cluster. If the clusters themselves are large, you can also sample individuals from within each cluster using one of the techniques above. This is called </a:t>
            </a:r>
            <a:r>
              <a:rPr lang="en" sz="1135">
                <a:solidFill>
                  <a:srgbClr val="FF0000"/>
                </a:solidFill>
              </a:rPr>
              <a:t>multistage sampling.</a:t>
            </a:r>
            <a:endParaRPr sz="1135">
              <a:solidFill>
                <a:srgbClr val="FF0000"/>
              </a:solidFill>
            </a:endParaRPr>
          </a:p>
          <a:p>
            <a:pPr marL="457200" lvl="0" indent="-300672" algn="just" rtl="0">
              <a:lnSpc>
                <a:spcPct val="150000"/>
              </a:lnSpc>
              <a:spcBef>
                <a:spcPts val="0"/>
              </a:spcBef>
              <a:spcAft>
                <a:spcPts val="0"/>
              </a:spcAft>
              <a:buClr>
                <a:schemeClr val="dk1"/>
              </a:buClr>
              <a:buSzPts val="1135"/>
              <a:buChar char="●"/>
            </a:pPr>
            <a:r>
              <a:rPr lang="en" sz="1135">
                <a:solidFill>
                  <a:schemeClr val="dk1"/>
                </a:solidFill>
              </a:rPr>
              <a:t>This method is </a:t>
            </a:r>
            <a:r>
              <a:rPr lang="en" sz="1135">
                <a:solidFill>
                  <a:srgbClr val="6AA84F"/>
                </a:solidFill>
              </a:rPr>
              <a:t>good for dealing with large and dispersed populations</a:t>
            </a:r>
            <a:r>
              <a:rPr lang="en" sz="1135">
                <a:solidFill>
                  <a:schemeClr val="dk1"/>
                </a:solidFill>
              </a:rPr>
              <a:t>, but there is more risk of error in the sample, as there could be substantial differences between clusters. </a:t>
            </a:r>
            <a:endParaRPr sz="1135">
              <a:solidFill>
                <a:schemeClr val="dk1"/>
              </a:solidFill>
            </a:endParaRPr>
          </a:p>
          <a:p>
            <a:pPr marL="457200" lvl="0" indent="-300672" algn="just" rtl="0">
              <a:lnSpc>
                <a:spcPct val="150000"/>
              </a:lnSpc>
              <a:spcBef>
                <a:spcPts val="0"/>
              </a:spcBef>
              <a:spcAft>
                <a:spcPts val="0"/>
              </a:spcAft>
              <a:buClr>
                <a:schemeClr val="dk1"/>
              </a:buClr>
              <a:buSzPts val="1135"/>
              <a:buChar char="●"/>
            </a:pPr>
            <a:r>
              <a:rPr lang="en" sz="1135">
                <a:solidFill>
                  <a:schemeClr val="dk1"/>
                </a:solidFill>
              </a:rPr>
              <a:t>It’s difficult to guarantee that the sampled clusters are really representative of the whole population.</a:t>
            </a:r>
            <a:endParaRPr sz="1729"/>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pic>
        <p:nvPicPr>
          <p:cNvPr id="164" name="Google Shape;164;p33"/>
          <p:cNvPicPr preferRelativeResize="0"/>
          <p:nvPr/>
        </p:nvPicPr>
        <p:blipFill>
          <a:blip r:embed="rId3">
            <a:alphaModFix/>
          </a:blip>
          <a:stretch>
            <a:fillRect/>
          </a:stretch>
        </p:blipFill>
        <p:spPr>
          <a:xfrm>
            <a:off x="504050" y="1431213"/>
            <a:ext cx="6991350" cy="12858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pic>
        <p:nvPicPr>
          <p:cNvPr id="169" name="Google Shape;169;p34"/>
          <p:cNvPicPr preferRelativeResize="0"/>
          <p:nvPr/>
        </p:nvPicPr>
        <p:blipFill>
          <a:blip r:embed="rId3">
            <a:alphaModFix/>
          </a:blip>
          <a:stretch>
            <a:fillRect/>
          </a:stretch>
        </p:blipFill>
        <p:spPr>
          <a:xfrm>
            <a:off x="1597921" y="0"/>
            <a:ext cx="5948157" cy="51434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35"/>
          <p:cNvPicPr preferRelativeResize="0"/>
          <p:nvPr/>
        </p:nvPicPr>
        <p:blipFill>
          <a:blip r:embed="rId3">
            <a:alphaModFix amt="72000"/>
          </a:blip>
          <a:stretch>
            <a:fillRect/>
          </a:stretch>
        </p:blipFill>
        <p:spPr>
          <a:xfrm>
            <a:off x="1191665" y="0"/>
            <a:ext cx="6760671" cy="51435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36"/>
          <p:cNvPicPr preferRelativeResize="0"/>
          <p:nvPr/>
        </p:nvPicPr>
        <p:blipFill>
          <a:blip r:embed="rId3">
            <a:alphaModFix/>
          </a:blip>
          <a:stretch>
            <a:fillRect/>
          </a:stretch>
        </p:blipFill>
        <p:spPr>
          <a:xfrm>
            <a:off x="1733550" y="295275"/>
            <a:ext cx="5676900" cy="45529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7"/>
          <p:cNvSpPr txBox="1">
            <a:spLocks noGrp="1"/>
          </p:cNvSpPr>
          <p:nvPr>
            <p:ph type="body" idx="1"/>
          </p:nvPr>
        </p:nvSpPr>
        <p:spPr>
          <a:xfrm>
            <a:off x="311700" y="562800"/>
            <a:ext cx="8520600" cy="4006200"/>
          </a:xfrm>
          <a:prstGeom prst="rect">
            <a:avLst/>
          </a:prstGeom>
        </p:spPr>
        <p:txBody>
          <a:bodyPr spcFirstLastPara="1" wrap="square" lIns="91425" tIns="91425" rIns="91425" bIns="91425" anchor="t" anchorCtr="0">
            <a:normAutofit/>
          </a:bodyPr>
          <a:lstStyle/>
          <a:p>
            <a:pPr marL="0" lvl="0" indent="0" algn="l" rtl="0">
              <a:lnSpc>
                <a:spcPct val="150000"/>
              </a:lnSpc>
              <a:spcBef>
                <a:spcPts val="1200"/>
              </a:spcBef>
              <a:spcAft>
                <a:spcPts val="0"/>
              </a:spcAft>
              <a:buClr>
                <a:schemeClr val="dk1"/>
              </a:buClr>
              <a:buSzPts val="1100"/>
              <a:buFont typeface="Arial"/>
              <a:buNone/>
            </a:pPr>
            <a:r>
              <a:rPr lang="en" sz="1100" b="1">
                <a:solidFill>
                  <a:schemeClr val="dk1"/>
                </a:solidFill>
              </a:rPr>
              <a:t>Uses of probability sampling</a:t>
            </a:r>
            <a:endParaRPr sz="1100" b="1">
              <a:solidFill>
                <a:schemeClr val="dk1"/>
              </a:solidFill>
            </a:endParaRPr>
          </a:p>
          <a:p>
            <a:pPr marL="0" lvl="0" indent="0" algn="l" rtl="0">
              <a:lnSpc>
                <a:spcPct val="150000"/>
              </a:lnSpc>
              <a:spcBef>
                <a:spcPts val="1200"/>
              </a:spcBef>
              <a:spcAft>
                <a:spcPts val="0"/>
              </a:spcAft>
              <a:buClr>
                <a:schemeClr val="dk1"/>
              </a:buClr>
              <a:buSzPts val="1100"/>
              <a:buFont typeface="Arial"/>
              <a:buNone/>
            </a:pPr>
            <a:endParaRPr sz="1100">
              <a:solidFill>
                <a:schemeClr val="dk1"/>
              </a:solidFill>
            </a:endParaRPr>
          </a:p>
          <a:p>
            <a:pPr marL="457200" lvl="0" indent="-298450" algn="l" rtl="0">
              <a:lnSpc>
                <a:spcPct val="150000"/>
              </a:lnSpc>
              <a:spcBef>
                <a:spcPts val="1200"/>
              </a:spcBef>
              <a:spcAft>
                <a:spcPts val="0"/>
              </a:spcAft>
              <a:buClr>
                <a:schemeClr val="dk1"/>
              </a:buClr>
              <a:buSzPts val="1100"/>
              <a:buChar char="●"/>
            </a:pPr>
            <a:r>
              <a:rPr lang="en" sz="1100" b="1">
                <a:solidFill>
                  <a:schemeClr val="dk1"/>
                </a:solidFill>
              </a:rPr>
              <a:t>Reduce Sample Bias: </a:t>
            </a:r>
            <a:r>
              <a:rPr lang="en" sz="1100">
                <a:solidFill>
                  <a:schemeClr val="dk1"/>
                </a:solidFill>
              </a:rPr>
              <a:t>Using the probability sampling method, the research bias in the sample derived from a population is negligible to non-existent. The sample selection mainly depicts the researcher’s understanding and inference. Probability sampling leads to higher-quality data collection as the sample appropriately represents the population.</a:t>
            </a:r>
            <a:endParaRPr sz="1100">
              <a:solidFill>
                <a:schemeClr val="dk1"/>
              </a:solidFill>
            </a:endParaRPr>
          </a:p>
          <a:p>
            <a:pPr marL="457200" lvl="0" indent="-298450" algn="l" rtl="0">
              <a:lnSpc>
                <a:spcPct val="150000"/>
              </a:lnSpc>
              <a:spcBef>
                <a:spcPts val="1000"/>
              </a:spcBef>
              <a:spcAft>
                <a:spcPts val="0"/>
              </a:spcAft>
              <a:buClr>
                <a:schemeClr val="dk1"/>
              </a:buClr>
              <a:buSzPts val="1100"/>
              <a:buChar char="●"/>
            </a:pPr>
            <a:r>
              <a:rPr lang="en" sz="1100" b="1">
                <a:solidFill>
                  <a:schemeClr val="dk1"/>
                </a:solidFill>
              </a:rPr>
              <a:t>Diverse Population:</a:t>
            </a:r>
            <a:r>
              <a:rPr lang="en" sz="1100">
                <a:solidFill>
                  <a:schemeClr val="dk1"/>
                </a:solidFill>
              </a:rPr>
              <a:t> When the population is vast and diverse, it is essential to have adequate representation so that the data is not skewed toward one demographic. </a:t>
            </a:r>
            <a:endParaRPr sz="1100">
              <a:solidFill>
                <a:schemeClr val="dk1"/>
              </a:solidFill>
            </a:endParaRPr>
          </a:p>
          <a:p>
            <a:pPr marL="457200" lvl="0" indent="-298450" algn="l" rtl="0">
              <a:lnSpc>
                <a:spcPct val="150000"/>
              </a:lnSpc>
              <a:spcBef>
                <a:spcPts val="1000"/>
              </a:spcBef>
              <a:spcAft>
                <a:spcPts val="0"/>
              </a:spcAft>
              <a:buClr>
                <a:schemeClr val="dk1"/>
              </a:buClr>
              <a:buSzPts val="1100"/>
              <a:buChar char="●"/>
            </a:pPr>
            <a:r>
              <a:rPr lang="en" sz="1100" b="1">
                <a:solidFill>
                  <a:schemeClr val="dk1"/>
                </a:solidFill>
              </a:rPr>
              <a:t>Create an Accurate Sample:</a:t>
            </a:r>
            <a:r>
              <a:rPr lang="en" sz="1100">
                <a:solidFill>
                  <a:schemeClr val="dk1"/>
                </a:solidFill>
              </a:rPr>
              <a:t> Probability sampling helps the researchers plan and create an accurate sample. This helps to obtain well-defined data.</a:t>
            </a:r>
            <a:endParaRPr sz="1100">
              <a:solidFill>
                <a:schemeClr val="dk1"/>
              </a:solidFill>
            </a:endParaRPr>
          </a:p>
          <a:p>
            <a:pPr marL="0" lvl="0" indent="0" algn="l" rtl="0">
              <a:lnSpc>
                <a:spcPct val="150000"/>
              </a:lnSpc>
              <a:spcBef>
                <a:spcPts val="1200"/>
              </a:spcBef>
              <a:spcAft>
                <a:spcPts val="120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38"/>
          <p:cNvSpPr txBox="1">
            <a:spLocks noGrp="1"/>
          </p:cNvSpPr>
          <p:nvPr>
            <p:ph type="title"/>
          </p:nvPr>
        </p:nvSpPr>
        <p:spPr>
          <a:xfrm>
            <a:off x="449550" y="1440600"/>
            <a:ext cx="8520600" cy="572700"/>
          </a:xfrm>
          <a:prstGeom prst="rect">
            <a:avLst/>
          </a:prstGeom>
        </p:spPr>
        <p:txBody>
          <a:bodyPr spcFirstLastPara="1" wrap="square" lIns="91425" tIns="91425" rIns="91425" bIns="91425" anchor="t" anchorCtr="0">
            <a:noAutofit/>
          </a:bodyPr>
          <a:lstStyle/>
          <a:p>
            <a:pPr marL="0" lvl="0" indent="0" algn="ctr" rtl="0">
              <a:lnSpc>
                <a:spcPct val="115000"/>
              </a:lnSpc>
              <a:spcBef>
                <a:spcPts val="1800"/>
              </a:spcBef>
              <a:spcAft>
                <a:spcPts val="0"/>
              </a:spcAft>
              <a:buClr>
                <a:schemeClr val="dk1"/>
              </a:buClr>
              <a:buSzPts val="990"/>
              <a:buFont typeface="Arial"/>
              <a:buNone/>
            </a:pPr>
            <a:r>
              <a:rPr lang="en" sz="1929" b="1"/>
              <a:t>Non-Probability Sampling</a:t>
            </a:r>
            <a:endParaRPr sz="1929" b="1"/>
          </a:p>
          <a:p>
            <a:pPr marL="0" lvl="0" indent="0" algn="ctr" rtl="0">
              <a:spcBef>
                <a:spcPts val="400"/>
              </a:spcBef>
              <a:spcAft>
                <a:spcPts val="0"/>
              </a:spcAft>
              <a:buSzPts val="990"/>
              <a:buNone/>
            </a:pPr>
            <a:endParaRPr sz="292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9"/>
          <p:cNvSpPr txBox="1">
            <a:spLocks noGrp="1"/>
          </p:cNvSpPr>
          <p:nvPr>
            <p:ph type="body" idx="1"/>
          </p:nvPr>
        </p:nvSpPr>
        <p:spPr>
          <a:xfrm>
            <a:off x="311700" y="748025"/>
            <a:ext cx="8520600" cy="3820800"/>
          </a:xfrm>
          <a:prstGeom prst="rect">
            <a:avLst/>
          </a:prstGeom>
        </p:spPr>
        <p:txBody>
          <a:bodyPr spcFirstLastPara="1" wrap="square" lIns="91425" tIns="91425" rIns="91425" bIns="91425" anchor="t" anchorCtr="0">
            <a:normAutofit/>
          </a:bodyPr>
          <a:lstStyle/>
          <a:p>
            <a:pPr marL="0" lvl="0" indent="0" algn="l" rtl="0">
              <a:spcBef>
                <a:spcPts val="1200"/>
              </a:spcBef>
              <a:spcAft>
                <a:spcPts val="0"/>
              </a:spcAft>
              <a:buNone/>
            </a:pPr>
            <a:r>
              <a:rPr lang="en" sz="1500" b="1">
                <a:solidFill>
                  <a:schemeClr val="dk1"/>
                </a:solidFill>
              </a:rPr>
              <a:t>Non-probability sampling </a:t>
            </a:r>
            <a:endParaRPr sz="1500" b="1">
              <a:solidFill>
                <a:schemeClr val="dk1"/>
              </a:solidFill>
            </a:endParaRPr>
          </a:p>
          <a:p>
            <a:pPr marL="457200" lvl="0" indent="-317500" algn="l" rtl="0">
              <a:lnSpc>
                <a:spcPct val="150000"/>
              </a:lnSpc>
              <a:spcBef>
                <a:spcPts val="1200"/>
              </a:spcBef>
              <a:spcAft>
                <a:spcPts val="0"/>
              </a:spcAft>
              <a:buClr>
                <a:schemeClr val="dk1"/>
              </a:buClr>
              <a:buSzPts val="1400"/>
              <a:buChar char="●"/>
            </a:pPr>
            <a:r>
              <a:rPr lang="en" sz="1400">
                <a:solidFill>
                  <a:schemeClr val="dk1"/>
                </a:solidFill>
              </a:rPr>
              <a:t>The non-probability sampling method is a technique in which the researcher selects the sample based on </a:t>
            </a:r>
            <a:r>
              <a:rPr lang="en" sz="1400">
                <a:solidFill>
                  <a:srgbClr val="6AA84F"/>
                </a:solidFill>
              </a:rPr>
              <a:t>subjective judgment </a:t>
            </a:r>
            <a:r>
              <a:rPr lang="en" sz="1400">
                <a:solidFill>
                  <a:schemeClr val="dk1"/>
                </a:solidFill>
              </a:rPr>
              <a:t>rather than the random selection. </a:t>
            </a:r>
            <a:endParaRPr sz="1400">
              <a:solidFill>
                <a:schemeClr val="dk1"/>
              </a:solidFill>
            </a:endParaRPr>
          </a:p>
          <a:p>
            <a:pPr marL="457200" lvl="0" indent="-317500" algn="l" rtl="0">
              <a:lnSpc>
                <a:spcPct val="150000"/>
              </a:lnSpc>
              <a:spcBef>
                <a:spcPts val="0"/>
              </a:spcBef>
              <a:spcAft>
                <a:spcPts val="0"/>
              </a:spcAft>
              <a:buClr>
                <a:schemeClr val="dk1"/>
              </a:buClr>
              <a:buSzPts val="1400"/>
              <a:buChar char="●"/>
            </a:pPr>
            <a:r>
              <a:rPr lang="en" sz="1400">
                <a:solidFill>
                  <a:schemeClr val="dk1"/>
                </a:solidFill>
              </a:rPr>
              <a:t>This sampling method is </a:t>
            </a:r>
            <a:r>
              <a:rPr lang="en" sz="1400">
                <a:solidFill>
                  <a:srgbClr val="6AA84F"/>
                </a:solidFill>
              </a:rPr>
              <a:t>not a fixed or predefined selection </a:t>
            </a:r>
            <a:r>
              <a:rPr lang="en" sz="1400">
                <a:solidFill>
                  <a:schemeClr val="dk1"/>
                </a:solidFill>
              </a:rPr>
              <a:t>process. </a:t>
            </a:r>
            <a:endParaRPr sz="1400">
              <a:solidFill>
                <a:schemeClr val="dk1"/>
              </a:solidFill>
            </a:endParaRPr>
          </a:p>
          <a:p>
            <a:pPr marL="457200" lvl="0" indent="-317500" algn="l" rtl="0">
              <a:lnSpc>
                <a:spcPct val="150000"/>
              </a:lnSpc>
              <a:spcBef>
                <a:spcPts val="0"/>
              </a:spcBef>
              <a:spcAft>
                <a:spcPts val="0"/>
              </a:spcAft>
              <a:buClr>
                <a:schemeClr val="dk1"/>
              </a:buClr>
              <a:buSzPts val="1400"/>
              <a:buChar char="●"/>
            </a:pPr>
            <a:r>
              <a:rPr lang="en" sz="1400">
                <a:solidFill>
                  <a:schemeClr val="dk1"/>
                </a:solidFill>
              </a:rPr>
              <a:t>This makes it difficult for all population elements to have equal opportunities to be included in a sample.</a:t>
            </a:r>
            <a:endParaRPr sz="1400">
              <a:solidFill>
                <a:schemeClr val="dk1"/>
              </a:solidFill>
            </a:endParaRPr>
          </a:p>
          <a:p>
            <a:pPr marL="457200" lvl="0" indent="-317500" algn="l" rtl="0">
              <a:lnSpc>
                <a:spcPct val="150000"/>
              </a:lnSpc>
              <a:spcBef>
                <a:spcPts val="0"/>
              </a:spcBef>
              <a:spcAft>
                <a:spcPts val="0"/>
              </a:spcAft>
              <a:buClr>
                <a:schemeClr val="dk1"/>
              </a:buClr>
              <a:buSzPts val="1400"/>
              <a:buChar char="●"/>
            </a:pPr>
            <a:r>
              <a:rPr lang="en" sz="1400">
                <a:solidFill>
                  <a:schemeClr val="dk1"/>
                </a:solidFill>
              </a:rPr>
              <a:t>In this method, not all the members of the population have a chance to participate in the study.</a:t>
            </a:r>
            <a:endParaRPr sz="1400">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4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1400"/>
              </a:spcBef>
              <a:spcAft>
                <a:spcPts val="0"/>
              </a:spcAft>
              <a:buClr>
                <a:schemeClr val="dk1"/>
              </a:buClr>
              <a:buSzPct val="84615"/>
              <a:buFont typeface="Arial"/>
              <a:buNone/>
            </a:pPr>
            <a:r>
              <a:rPr lang="en" sz="1300" b="1"/>
              <a:t>Non-Probability Sampling Types</a:t>
            </a:r>
            <a:endParaRPr sz="1300" b="1"/>
          </a:p>
          <a:p>
            <a:pPr marL="0" lvl="0" indent="0" algn="l" rtl="0">
              <a:spcBef>
                <a:spcPts val="400"/>
              </a:spcBef>
              <a:spcAft>
                <a:spcPts val="0"/>
              </a:spcAft>
              <a:buNone/>
            </a:pPr>
            <a:endParaRPr/>
          </a:p>
        </p:txBody>
      </p:sp>
      <p:sp>
        <p:nvSpPr>
          <p:cNvPr id="200" name="Google Shape;200;p4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11150" algn="l" rtl="0">
              <a:lnSpc>
                <a:spcPct val="150000"/>
              </a:lnSpc>
              <a:spcBef>
                <a:spcPts val="1400"/>
              </a:spcBef>
              <a:spcAft>
                <a:spcPts val="0"/>
              </a:spcAft>
              <a:buClr>
                <a:schemeClr val="dk1"/>
              </a:buClr>
              <a:buSzPts val="1300"/>
              <a:buAutoNum type="arabicPeriod"/>
            </a:pPr>
            <a:r>
              <a:rPr lang="en" sz="1300" b="1">
                <a:solidFill>
                  <a:schemeClr val="dk1"/>
                </a:solidFill>
              </a:rPr>
              <a:t>Convenience Sampling</a:t>
            </a:r>
            <a:endParaRPr sz="1300" b="1">
              <a:solidFill>
                <a:schemeClr val="dk1"/>
              </a:solidFill>
            </a:endParaRPr>
          </a:p>
          <a:p>
            <a:pPr marL="457200" lvl="0" indent="-311150" algn="l" rtl="0">
              <a:lnSpc>
                <a:spcPct val="150000"/>
              </a:lnSpc>
              <a:spcBef>
                <a:spcPts val="0"/>
              </a:spcBef>
              <a:spcAft>
                <a:spcPts val="0"/>
              </a:spcAft>
              <a:buClr>
                <a:schemeClr val="dk1"/>
              </a:buClr>
              <a:buSzPts val="1300"/>
              <a:buAutoNum type="arabicPeriod"/>
            </a:pPr>
            <a:r>
              <a:rPr lang="en" sz="1300" b="1">
                <a:solidFill>
                  <a:schemeClr val="dk1"/>
                </a:solidFill>
              </a:rPr>
              <a:t>Quota Sampling</a:t>
            </a:r>
            <a:endParaRPr sz="1300" b="1">
              <a:solidFill>
                <a:schemeClr val="dk1"/>
              </a:solidFill>
            </a:endParaRPr>
          </a:p>
          <a:p>
            <a:pPr marL="457200" lvl="0" indent="-311150" algn="l" rtl="0">
              <a:lnSpc>
                <a:spcPct val="150000"/>
              </a:lnSpc>
              <a:spcBef>
                <a:spcPts val="0"/>
              </a:spcBef>
              <a:spcAft>
                <a:spcPts val="0"/>
              </a:spcAft>
              <a:buClr>
                <a:schemeClr val="dk1"/>
              </a:buClr>
              <a:buSzPts val="1300"/>
              <a:buAutoNum type="arabicPeriod"/>
            </a:pPr>
            <a:r>
              <a:rPr lang="en" sz="1300" b="1">
                <a:solidFill>
                  <a:schemeClr val="dk1"/>
                </a:solidFill>
              </a:rPr>
              <a:t>Purposive or Judgmental Sampling</a:t>
            </a:r>
            <a:endParaRPr sz="1300" b="1">
              <a:solidFill>
                <a:schemeClr val="dk1"/>
              </a:solidFill>
            </a:endParaRPr>
          </a:p>
          <a:p>
            <a:pPr marL="457200" lvl="0" indent="-311150" algn="l" rtl="0">
              <a:lnSpc>
                <a:spcPct val="150000"/>
              </a:lnSpc>
              <a:spcBef>
                <a:spcPts val="0"/>
              </a:spcBef>
              <a:spcAft>
                <a:spcPts val="0"/>
              </a:spcAft>
              <a:buClr>
                <a:schemeClr val="dk1"/>
              </a:buClr>
              <a:buSzPts val="1300"/>
              <a:buAutoNum type="arabicPeriod"/>
            </a:pPr>
            <a:r>
              <a:rPr lang="en" sz="1300" b="1">
                <a:solidFill>
                  <a:schemeClr val="dk1"/>
                </a:solidFill>
              </a:rPr>
              <a:t>Snowball Sampling</a:t>
            </a:r>
            <a:endParaRPr sz="1300" b="1">
              <a:solidFill>
                <a:schemeClr val="dk1"/>
              </a:solidFill>
            </a:endParaRPr>
          </a:p>
          <a:p>
            <a:pPr marL="0" lvl="0" indent="0" algn="l" rtl="0">
              <a:spcBef>
                <a:spcPts val="400"/>
              </a:spcBef>
              <a:spcAft>
                <a:spcPts val="120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4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23850" algn="just" rtl="0">
              <a:lnSpc>
                <a:spcPct val="150000"/>
              </a:lnSpc>
              <a:spcBef>
                <a:spcPts val="1400"/>
              </a:spcBef>
              <a:spcAft>
                <a:spcPts val="0"/>
              </a:spcAft>
              <a:buClr>
                <a:schemeClr val="dk1"/>
              </a:buClr>
              <a:buSzPts val="1500"/>
              <a:buAutoNum type="arabicPeriod"/>
            </a:pPr>
            <a:r>
              <a:rPr lang="en" sz="1500" b="1">
                <a:solidFill>
                  <a:schemeClr val="dk1"/>
                </a:solidFill>
              </a:rPr>
              <a:t>Convenience Sampling (</a:t>
            </a:r>
            <a:r>
              <a:rPr lang="en" sz="1300" b="1">
                <a:solidFill>
                  <a:schemeClr val="dk1"/>
                </a:solidFill>
              </a:rPr>
              <a:t>also called haphazard, grab, opportunity, or accidental sampling)</a:t>
            </a:r>
            <a:endParaRPr sz="1500" b="1">
              <a:solidFill>
                <a:schemeClr val="dk1"/>
              </a:solidFill>
            </a:endParaRPr>
          </a:p>
          <a:p>
            <a:pPr marL="457200" lvl="0" indent="-311150" algn="just" rtl="0">
              <a:lnSpc>
                <a:spcPct val="150000"/>
              </a:lnSpc>
              <a:spcBef>
                <a:spcPts val="1000"/>
              </a:spcBef>
              <a:spcAft>
                <a:spcPts val="0"/>
              </a:spcAft>
              <a:buSzPts val="1300"/>
              <a:buChar char="●"/>
            </a:pPr>
            <a:r>
              <a:rPr lang="en" sz="1300">
                <a:solidFill>
                  <a:schemeClr val="dk1"/>
                </a:solidFill>
              </a:rPr>
              <a:t>In a convenience sampling method, the samples are selected from the population directly because they are</a:t>
            </a:r>
            <a:r>
              <a:rPr lang="en" sz="1300">
                <a:solidFill>
                  <a:srgbClr val="6AA84F"/>
                </a:solidFill>
              </a:rPr>
              <a:t> conveniently available</a:t>
            </a:r>
            <a:r>
              <a:rPr lang="en" sz="1300">
                <a:solidFill>
                  <a:schemeClr val="dk1"/>
                </a:solidFill>
              </a:rPr>
              <a:t> for the researcher. </a:t>
            </a:r>
            <a:endParaRPr sz="1300">
              <a:solidFill>
                <a:schemeClr val="dk1"/>
              </a:solidFill>
            </a:endParaRPr>
          </a:p>
          <a:p>
            <a:pPr marL="457200" lvl="0" indent="-311150" algn="just" rtl="0">
              <a:lnSpc>
                <a:spcPct val="150000"/>
              </a:lnSpc>
              <a:spcBef>
                <a:spcPts val="0"/>
              </a:spcBef>
              <a:spcAft>
                <a:spcPts val="0"/>
              </a:spcAft>
              <a:buClr>
                <a:schemeClr val="dk1"/>
              </a:buClr>
              <a:buSzPts val="1300"/>
              <a:buChar char="●"/>
            </a:pPr>
            <a:r>
              <a:rPr lang="en" sz="1300">
                <a:solidFill>
                  <a:schemeClr val="dk1"/>
                </a:solidFill>
              </a:rPr>
              <a:t>The samples are easy to select, and the researcher did not choose the sample that outlines the entire population.</a:t>
            </a:r>
            <a:endParaRPr sz="1300">
              <a:solidFill>
                <a:schemeClr val="dk1"/>
              </a:solidFill>
            </a:endParaRPr>
          </a:p>
          <a:p>
            <a:pPr marL="457200" lvl="0" indent="-311150" algn="just" rtl="0">
              <a:lnSpc>
                <a:spcPct val="150000"/>
              </a:lnSpc>
              <a:spcBef>
                <a:spcPts val="0"/>
              </a:spcBef>
              <a:spcAft>
                <a:spcPts val="0"/>
              </a:spcAft>
              <a:buClr>
                <a:schemeClr val="dk1"/>
              </a:buClr>
              <a:buSzPts val="1300"/>
              <a:buChar char="●"/>
            </a:pPr>
            <a:r>
              <a:rPr lang="en" sz="1300">
                <a:solidFill>
                  <a:schemeClr val="dk1"/>
                </a:solidFill>
              </a:rPr>
              <a:t>A convenience sample simply includes the individuals who happen to be most accessible to the researcher.</a:t>
            </a:r>
            <a:endParaRPr sz="1300">
              <a:solidFill>
                <a:schemeClr val="dk1"/>
              </a:solidFill>
            </a:endParaRPr>
          </a:p>
          <a:p>
            <a:pPr marL="457200" lvl="0" indent="-311150" algn="just" rtl="0">
              <a:lnSpc>
                <a:spcPct val="150000"/>
              </a:lnSpc>
              <a:spcBef>
                <a:spcPts val="0"/>
              </a:spcBef>
              <a:spcAft>
                <a:spcPts val="0"/>
              </a:spcAft>
              <a:buClr>
                <a:schemeClr val="dk1"/>
              </a:buClr>
              <a:buSzPts val="1300"/>
              <a:buChar char="●"/>
            </a:pPr>
            <a:r>
              <a:rPr lang="en" sz="1300">
                <a:solidFill>
                  <a:schemeClr val="dk1"/>
                </a:solidFill>
              </a:rPr>
              <a:t>This is an easy and inexpensive way to gather initial data, but there is no way to tell if the sample is representative of the population, so it can’t produce generalizable results. </a:t>
            </a:r>
            <a:endParaRPr sz="1300">
              <a:solidFill>
                <a:schemeClr val="dk1"/>
              </a:solidFill>
            </a:endParaRPr>
          </a:p>
          <a:p>
            <a:pPr marL="457200" lvl="0" indent="-311150" algn="just" rtl="0">
              <a:lnSpc>
                <a:spcPct val="150000"/>
              </a:lnSpc>
              <a:spcBef>
                <a:spcPts val="0"/>
              </a:spcBef>
              <a:spcAft>
                <a:spcPts val="0"/>
              </a:spcAft>
              <a:buSzPts val="1300"/>
              <a:buChar char="●"/>
            </a:pPr>
            <a:r>
              <a:rPr lang="en" sz="1300">
                <a:solidFill>
                  <a:schemeClr val="dk1"/>
                </a:solidFill>
              </a:rPr>
              <a:t>Convenience samples are at </a:t>
            </a:r>
            <a:r>
              <a:rPr lang="en" sz="1300">
                <a:solidFill>
                  <a:srgbClr val="6AA84F"/>
                </a:solidFill>
              </a:rPr>
              <a:t>risk for both sampling bias and selection bias.</a:t>
            </a:r>
            <a:endParaRPr sz="1300">
              <a:solidFill>
                <a:srgbClr val="6AA84F"/>
              </a:solidFill>
            </a:endParaRPr>
          </a:p>
          <a:p>
            <a:pPr marL="0" lvl="0" indent="0" algn="l" rtl="0">
              <a:spcBef>
                <a:spcPts val="1200"/>
              </a:spcBef>
              <a:spcAft>
                <a:spcPts val="12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211950" y="1648975"/>
            <a:ext cx="8520600" cy="140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520" i="1">
                <a:solidFill>
                  <a:srgbClr val="6AA84F"/>
                </a:solidFill>
              </a:rPr>
              <a:t>Sampling is an essential part of any research project.</a:t>
            </a:r>
            <a:endParaRPr sz="1520" i="1">
              <a:solidFill>
                <a:srgbClr val="6AA84F"/>
              </a:solidFill>
            </a:endParaRPr>
          </a:p>
          <a:p>
            <a:pPr marL="0" lvl="0" indent="0" algn="ctr" rtl="0">
              <a:spcBef>
                <a:spcPts val="0"/>
              </a:spcBef>
              <a:spcAft>
                <a:spcPts val="0"/>
              </a:spcAft>
              <a:buSzPts val="990"/>
              <a:buNone/>
            </a:pPr>
            <a:endParaRPr sz="1520" i="1">
              <a:solidFill>
                <a:srgbClr val="6AA84F"/>
              </a:solidFill>
            </a:endParaRPr>
          </a:p>
          <a:p>
            <a:pPr marL="0" lvl="0" indent="0" algn="ctr" rtl="0">
              <a:spcBef>
                <a:spcPts val="0"/>
              </a:spcBef>
              <a:spcAft>
                <a:spcPts val="0"/>
              </a:spcAft>
              <a:buSzPts val="990"/>
              <a:buNone/>
            </a:pPr>
            <a:r>
              <a:rPr lang="en" sz="1520" i="1">
                <a:solidFill>
                  <a:srgbClr val="6AA84F"/>
                </a:solidFill>
              </a:rPr>
              <a:t>The right sampling method can make or break the validity of your research, and it’s essential to choose the right method for your specific question. </a:t>
            </a:r>
            <a:endParaRPr sz="1120" i="1">
              <a:solidFill>
                <a:srgbClr val="6AA84F"/>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42"/>
          <p:cNvSpPr txBox="1">
            <a:spLocks noGrp="1"/>
          </p:cNvSpPr>
          <p:nvPr>
            <p:ph type="body" idx="1"/>
          </p:nvPr>
        </p:nvSpPr>
        <p:spPr>
          <a:xfrm>
            <a:off x="311700" y="3184400"/>
            <a:ext cx="8520600" cy="1384500"/>
          </a:xfrm>
          <a:prstGeom prst="rect">
            <a:avLst/>
          </a:prstGeom>
        </p:spPr>
        <p:txBody>
          <a:bodyPr spcFirstLastPara="1" wrap="square" lIns="91425" tIns="91425" rIns="91425" bIns="91425" anchor="t" anchorCtr="0">
            <a:normAutofit lnSpcReduction="10000"/>
          </a:bodyPr>
          <a:lstStyle/>
          <a:p>
            <a:pPr marL="0" lvl="0" indent="0" algn="l" rtl="0">
              <a:spcBef>
                <a:spcPts val="1200"/>
              </a:spcBef>
              <a:spcAft>
                <a:spcPts val="0"/>
              </a:spcAft>
              <a:buClr>
                <a:schemeClr val="dk1"/>
              </a:buClr>
              <a:buSzPts val="1100"/>
              <a:buFont typeface="Arial"/>
              <a:buNone/>
            </a:pPr>
            <a:r>
              <a:rPr lang="en" sz="1100" b="1">
                <a:solidFill>
                  <a:schemeClr val="dk1"/>
                </a:solidFill>
              </a:rPr>
              <a:t>Another Example:</a:t>
            </a:r>
            <a:endParaRPr sz="1100" b="1">
              <a:solidFill>
                <a:schemeClr val="dk1"/>
              </a:solidFill>
            </a:endParaRPr>
          </a:p>
          <a:p>
            <a:pPr marL="0" lvl="0" indent="0" algn="l" rtl="0">
              <a:spcBef>
                <a:spcPts val="1200"/>
              </a:spcBef>
              <a:spcAft>
                <a:spcPts val="1200"/>
              </a:spcAft>
              <a:buClr>
                <a:schemeClr val="dk1"/>
              </a:buClr>
              <a:buSzPts val="1100"/>
              <a:buFont typeface="Arial"/>
              <a:buNone/>
            </a:pPr>
            <a:r>
              <a:rPr lang="en" sz="1100">
                <a:solidFill>
                  <a:schemeClr val="dk1"/>
                </a:solidFill>
              </a:rPr>
              <a:t>In researching customer support services in a particular region, we ask your few customers to complete a survey on the products after the purchase. This is a convenient way to collect data. Still, as we only surveyed customers taking the same product. At the same time, the sample is not representative of all the customers in that area.</a:t>
            </a:r>
            <a:endParaRPr sz="1100">
              <a:solidFill>
                <a:schemeClr val="dk1"/>
              </a:solidFill>
            </a:endParaRPr>
          </a:p>
        </p:txBody>
      </p:sp>
      <p:pic>
        <p:nvPicPr>
          <p:cNvPr id="211" name="Google Shape;211;p42"/>
          <p:cNvPicPr preferRelativeResize="0"/>
          <p:nvPr/>
        </p:nvPicPr>
        <p:blipFill>
          <a:blip r:embed="rId3">
            <a:alphaModFix/>
          </a:blip>
          <a:stretch>
            <a:fillRect/>
          </a:stretch>
        </p:blipFill>
        <p:spPr>
          <a:xfrm>
            <a:off x="437800" y="675900"/>
            <a:ext cx="6066375" cy="14790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4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1200"/>
              </a:spcBef>
              <a:spcAft>
                <a:spcPts val="0"/>
              </a:spcAft>
              <a:buClr>
                <a:schemeClr val="dk1"/>
              </a:buClr>
              <a:buSzPts val="1100"/>
              <a:buFont typeface="Arial"/>
              <a:buNone/>
            </a:pPr>
            <a:r>
              <a:rPr lang="en" sz="1100">
                <a:solidFill>
                  <a:schemeClr val="dk1"/>
                </a:solidFill>
              </a:rPr>
              <a:t>Convenience sampling also has two subtypes:</a:t>
            </a:r>
            <a:endParaRPr sz="1100">
              <a:solidFill>
                <a:schemeClr val="dk1"/>
              </a:solidFill>
            </a:endParaRPr>
          </a:p>
          <a:p>
            <a:pPr marL="0" lvl="0" indent="0" algn="l" rtl="0">
              <a:spcBef>
                <a:spcPts val="1200"/>
              </a:spcBef>
              <a:spcAft>
                <a:spcPts val="0"/>
              </a:spcAft>
              <a:buClr>
                <a:schemeClr val="dk1"/>
              </a:buClr>
              <a:buSzPts val="1100"/>
              <a:buFont typeface="Arial"/>
              <a:buNone/>
            </a:pPr>
            <a:r>
              <a:rPr lang="en" sz="1100" b="1">
                <a:solidFill>
                  <a:schemeClr val="dk1"/>
                </a:solidFill>
              </a:rPr>
              <a:t>Consecutive sampling (also known as total enumerative sampling)</a:t>
            </a:r>
            <a:endParaRPr sz="1100">
              <a:solidFill>
                <a:schemeClr val="dk1"/>
              </a:solidFill>
            </a:endParaRPr>
          </a:p>
          <a:p>
            <a:pPr marL="0" lvl="0" indent="0" algn="l" rtl="0">
              <a:spcBef>
                <a:spcPts val="1200"/>
              </a:spcBef>
              <a:spcAft>
                <a:spcPts val="0"/>
              </a:spcAft>
              <a:buClr>
                <a:schemeClr val="dk1"/>
              </a:buClr>
              <a:buSzPts val="1100"/>
              <a:buFont typeface="Arial"/>
              <a:buNone/>
            </a:pPr>
            <a:r>
              <a:rPr lang="en" sz="1100" b="1">
                <a:solidFill>
                  <a:schemeClr val="dk1"/>
                </a:solidFill>
              </a:rPr>
              <a:t>Self-selection (also known as volunteer sampling)</a:t>
            </a:r>
            <a:endParaRPr sz="1100">
              <a:solidFill>
                <a:schemeClr val="dk1"/>
              </a:solidFill>
            </a:endParaRPr>
          </a:p>
          <a:p>
            <a:pPr marL="0" lvl="0" indent="0" algn="l" rtl="0">
              <a:spcBef>
                <a:spcPts val="1200"/>
              </a:spcBef>
              <a:spcAft>
                <a:spcPts val="0"/>
              </a:spcAft>
              <a:buClr>
                <a:schemeClr val="dk1"/>
              </a:buClr>
              <a:buSzPts val="1100"/>
              <a:buFont typeface="Arial"/>
              <a:buNone/>
            </a:pPr>
            <a:endParaRPr sz="1100">
              <a:solidFill>
                <a:schemeClr val="dk1"/>
              </a:solidFill>
            </a:endParaRPr>
          </a:p>
          <a:p>
            <a:pPr marL="0" lvl="0" indent="0" algn="l" rtl="0">
              <a:spcBef>
                <a:spcPts val="1200"/>
              </a:spcBef>
              <a:spcAft>
                <a:spcPts val="120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4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1400"/>
              </a:spcBef>
              <a:spcAft>
                <a:spcPts val="0"/>
              </a:spcAft>
              <a:buClr>
                <a:schemeClr val="dk1"/>
              </a:buClr>
              <a:buSzPts val="1100"/>
              <a:buFont typeface="Arial"/>
              <a:buNone/>
            </a:pPr>
            <a:r>
              <a:rPr lang="en" sz="1300" b="1">
                <a:solidFill>
                  <a:schemeClr val="dk1"/>
                </a:solidFill>
              </a:rPr>
              <a:t>Consecutive Sampling </a:t>
            </a:r>
            <a:endParaRPr sz="1300" b="1">
              <a:solidFill>
                <a:schemeClr val="dk1"/>
              </a:solidFill>
            </a:endParaRPr>
          </a:p>
          <a:p>
            <a:pPr marL="457200" lvl="0" indent="-304800" algn="l" rtl="0">
              <a:lnSpc>
                <a:spcPct val="150000"/>
              </a:lnSpc>
              <a:spcBef>
                <a:spcPts val="1200"/>
              </a:spcBef>
              <a:spcAft>
                <a:spcPts val="0"/>
              </a:spcAft>
              <a:buSzPts val="1200"/>
              <a:buChar char="●"/>
            </a:pPr>
            <a:r>
              <a:rPr lang="en" sz="1200">
                <a:solidFill>
                  <a:schemeClr val="dk1"/>
                </a:solidFill>
              </a:rPr>
              <a:t>Consecutive sampling is </a:t>
            </a:r>
            <a:r>
              <a:rPr lang="en" sz="1200">
                <a:solidFill>
                  <a:srgbClr val="6AA84F"/>
                </a:solidFill>
              </a:rPr>
              <a:t>similar to convenience sampling with a slight variation. </a:t>
            </a:r>
            <a:endParaRPr sz="1200">
              <a:solidFill>
                <a:srgbClr val="6AA84F"/>
              </a:solidFill>
            </a:endParaRPr>
          </a:p>
          <a:p>
            <a:pPr marL="457200" lvl="0" indent="-304800" algn="l" rtl="0">
              <a:lnSpc>
                <a:spcPct val="150000"/>
              </a:lnSpc>
              <a:spcBef>
                <a:spcPts val="0"/>
              </a:spcBef>
              <a:spcAft>
                <a:spcPts val="0"/>
              </a:spcAft>
              <a:buClr>
                <a:schemeClr val="dk1"/>
              </a:buClr>
              <a:buSzPts val="1200"/>
              <a:buChar char="●"/>
            </a:pPr>
            <a:r>
              <a:rPr lang="en" sz="1200">
                <a:solidFill>
                  <a:schemeClr val="dk1"/>
                </a:solidFill>
              </a:rPr>
              <a:t>The researcher picks a single person or a group of people for sampling. </a:t>
            </a:r>
            <a:endParaRPr sz="1200">
              <a:solidFill>
                <a:schemeClr val="dk1"/>
              </a:solidFill>
            </a:endParaRPr>
          </a:p>
          <a:p>
            <a:pPr marL="457200" lvl="0" indent="-304800" algn="l" rtl="0">
              <a:lnSpc>
                <a:spcPct val="150000"/>
              </a:lnSpc>
              <a:spcBef>
                <a:spcPts val="0"/>
              </a:spcBef>
              <a:spcAft>
                <a:spcPts val="0"/>
              </a:spcAft>
              <a:buClr>
                <a:schemeClr val="dk1"/>
              </a:buClr>
              <a:buSzPts val="1200"/>
              <a:buChar char="●"/>
            </a:pPr>
            <a:r>
              <a:rPr lang="en" sz="1200">
                <a:solidFill>
                  <a:schemeClr val="dk1"/>
                </a:solidFill>
              </a:rPr>
              <a:t>Then the researcher researches for a period of time to analyze the result and move to another group if needed.</a:t>
            </a:r>
            <a:endParaRPr sz="1200">
              <a:solidFill>
                <a:schemeClr val="dk1"/>
              </a:solidFill>
            </a:endParaRPr>
          </a:p>
          <a:p>
            <a:pPr marL="457200" lvl="0" indent="-304800" algn="l" rtl="0">
              <a:lnSpc>
                <a:spcPct val="150000"/>
              </a:lnSpc>
              <a:spcBef>
                <a:spcPts val="0"/>
              </a:spcBef>
              <a:spcAft>
                <a:spcPts val="0"/>
              </a:spcAft>
              <a:buClr>
                <a:schemeClr val="dk1"/>
              </a:buClr>
              <a:buSzPts val="1200"/>
              <a:buChar char="●"/>
            </a:pPr>
            <a:r>
              <a:rPr lang="en" sz="1200">
                <a:solidFill>
                  <a:schemeClr val="dk1"/>
                </a:solidFill>
              </a:rPr>
              <a:t>Samples are chosen based on availability and </a:t>
            </a:r>
            <a:r>
              <a:rPr lang="en" sz="1200">
                <a:solidFill>
                  <a:srgbClr val="6AA84F"/>
                </a:solidFill>
              </a:rPr>
              <a:t>each result is analysed before you move onto the next sample</a:t>
            </a:r>
            <a:r>
              <a:rPr lang="en" sz="1200">
                <a:solidFill>
                  <a:schemeClr val="dk1"/>
                </a:solidFill>
              </a:rPr>
              <a:t> or subject.</a:t>
            </a:r>
            <a:endParaRPr sz="1200">
              <a:solidFill>
                <a:schemeClr val="dk1"/>
              </a:solidFill>
            </a:endParaRPr>
          </a:p>
          <a:p>
            <a:pPr marL="457200" lvl="0" indent="-304800" algn="l" rtl="0">
              <a:lnSpc>
                <a:spcPct val="150000"/>
              </a:lnSpc>
              <a:spcBef>
                <a:spcPts val="0"/>
              </a:spcBef>
              <a:spcAft>
                <a:spcPts val="0"/>
              </a:spcAft>
              <a:buClr>
                <a:schemeClr val="dk1"/>
              </a:buClr>
              <a:buSzPts val="1200"/>
              <a:buChar char="●"/>
            </a:pPr>
            <a:r>
              <a:rPr lang="en" sz="1200">
                <a:solidFill>
                  <a:schemeClr val="dk1"/>
                </a:solidFill>
              </a:rPr>
              <a:t>This method is an effective way to obtain results because it</a:t>
            </a:r>
            <a:r>
              <a:rPr lang="en" sz="1200">
                <a:solidFill>
                  <a:srgbClr val="6AA84F"/>
                </a:solidFill>
              </a:rPr>
              <a:t> allows the researcher to modify and adjust </a:t>
            </a:r>
            <a:r>
              <a:rPr lang="en" sz="1200">
                <a:solidFill>
                  <a:schemeClr val="dk1"/>
                </a:solidFill>
              </a:rPr>
              <a:t>their results.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45"/>
          <p:cNvSpPr txBox="1">
            <a:spLocks noGrp="1"/>
          </p:cNvSpPr>
          <p:nvPr>
            <p:ph type="body" idx="1"/>
          </p:nvPr>
        </p:nvSpPr>
        <p:spPr>
          <a:xfrm>
            <a:off x="361575" y="863550"/>
            <a:ext cx="8520600" cy="3496200"/>
          </a:xfrm>
          <a:prstGeom prst="rect">
            <a:avLst/>
          </a:prstGeom>
        </p:spPr>
        <p:txBody>
          <a:bodyPr spcFirstLastPara="1" wrap="square" lIns="91425" tIns="91425" rIns="91425" bIns="91425" anchor="t" anchorCtr="0">
            <a:normAutofit/>
          </a:bodyPr>
          <a:lstStyle/>
          <a:p>
            <a:pPr marL="0" lvl="0" indent="0" algn="l" rtl="0">
              <a:spcBef>
                <a:spcPts val="1400"/>
              </a:spcBef>
              <a:spcAft>
                <a:spcPts val="0"/>
              </a:spcAft>
              <a:buClr>
                <a:schemeClr val="dk1"/>
              </a:buClr>
              <a:buSzPts val="1100"/>
              <a:buFont typeface="Arial"/>
              <a:buNone/>
            </a:pPr>
            <a:r>
              <a:rPr lang="en" sz="1400" b="1">
                <a:solidFill>
                  <a:schemeClr val="dk1"/>
                </a:solidFill>
              </a:rPr>
              <a:t>Voluntary response sampling </a:t>
            </a:r>
            <a:endParaRPr sz="1400" b="1">
              <a:solidFill>
                <a:schemeClr val="dk1"/>
              </a:solidFill>
            </a:endParaRPr>
          </a:p>
          <a:p>
            <a:pPr marL="457200" lvl="0" indent="-304800" algn="l" rtl="0">
              <a:lnSpc>
                <a:spcPct val="150000"/>
              </a:lnSpc>
              <a:spcBef>
                <a:spcPts val="1200"/>
              </a:spcBef>
              <a:spcAft>
                <a:spcPts val="0"/>
              </a:spcAft>
              <a:buSzPts val="1200"/>
              <a:buChar char="●"/>
            </a:pPr>
            <a:r>
              <a:rPr lang="en" sz="1200">
                <a:solidFill>
                  <a:srgbClr val="6AA84F"/>
                </a:solidFill>
              </a:rPr>
              <a:t>Similar to a convenience sample</a:t>
            </a:r>
            <a:r>
              <a:rPr lang="en" sz="1200">
                <a:solidFill>
                  <a:schemeClr val="dk1"/>
                </a:solidFill>
              </a:rPr>
              <a:t>, a voluntary response sample is mainly based on ease of access. Instead of the researcher choosing participants and directly contacting them,</a:t>
            </a:r>
            <a:r>
              <a:rPr lang="en" sz="1200">
                <a:solidFill>
                  <a:srgbClr val="6AA84F"/>
                </a:solidFill>
              </a:rPr>
              <a:t> people volunteer themselves </a:t>
            </a:r>
            <a:r>
              <a:rPr lang="en" sz="1200">
                <a:solidFill>
                  <a:schemeClr val="dk1"/>
                </a:solidFill>
              </a:rPr>
              <a:t>(e.g. by responding to a public online survey).</a:t>
            </a:r>
            <a:endParaRPr sz="1200">
              <a:solidFill>
                <a:schemeClr val="dk1"/>
              </a:solidFill>
            </a:endParaRPr>
          </a:p>
          <a:p>
            <a:pPr marL="457200" lvl="0" indent="-304800" algn="l" rtl="0">
              <a:lnSpc>
                <a:spcPct val="150000"/>
              </a:lnSpc>
              <a:spcBef>
                <a:spcPts val="0"/>
              </a:spcBef>
              <a:spcAft>
                <a:spcPts val="0"/>
              </a:spcAft>
              <a:buClr>
                <a:schemeClr val="dk1"/>
              </a:buClr>
              <a:buSzPts val="1200"/>
              <a:buChar char="●"/>
            </a:pPr>
            <a:r>
              <a:rPr lang="en" sz="1200">
                <a:solidFill>
                  <a:schemeClr val="dk1"/>
                </a:solidFill>
              </a:rPr>
              <a:t>Voluntary response samples are always at least somewhat biased, as some people will inherently be more likely to volunteer than others, leading to self-selection bias.</a:t>
            </a:r>
            <a:endParaRPr sz="1200">
              <a:solidFill>
                <a:schemeClr val="dk1"/>
              </a:solidFill>
            </a:endParaRPr>
          </a:p>
          <a:p>
            <a:pPr marL="457200" lvl="0" indent="-304800" algn="l" rtl="0">
              <a:lnSpc>
                <a:spcPct val="150000"/>
              </a:lnSpc>
              <a:spcBef>
                <a:spcPts val="0"/>
              </a:spcBef>
              <a:spcAft>
                <a:spcPts val="0"/>
              </a:spcAft>
              <a:buClr>
                <a:schemeClr val="dk1"/>
              </a:buClr>
              <a:buSzPts val="1200"/>
              <a:buChar char="●"/>
            </a:pPr>
            <a:r>
              <a:rPr lang="en" sz="1200">
                <a:solidFill>
                  <a:schemeClr val="dk1"/>
                </a:solidFill>
              </a:rPr>
              <a:t>This requires less work contacting people, as </a:t>
            </a:r>
            <a:r>
              <a:rPr lang="en" sz="1200">
                <a:solidFill>
                  <a:srgbClr val="6AA84F"/>
                </a:solidFill>
              </a:rPr>
              <a:t>volunteers sign up and opt-in to be part of the research </a:t>
            </a:r>
            <a:r>
              <a:rPr lang="en" sz="1200">
                <a:solidFill>
                  <a:schemeClr val="dk1"/>
                </a:solidFill>
              </a:rPr>
              <a:t>if they meet your desired criteria.</a:t>
            </a:r>
            <a:endParaRPr sz="1200">
              <a:solidFill>
                <a:schemeClr val="dk1"/>
              </a:solidFill>
            </a:endParaRPr>
          </a:p>
          <a:p>
            <a:pPr marL="457200" lvl="0" indent="-304800" algn="l" rtl="0">
              <a:lnSpc>
                <a:spcPct val="150000"/>
              </a:lnSpc>
              <a:spcBef>
                <a:spcPts val="0"/>
              </a:spcBef>
              <a:spcAft>
                <a:spcPts val="0"/>
              </a:spcAft>
              <a:buClr>
                <a:schemeClr val="dk1"/>
              </a:buClr>
              <a:buSzPts val="1200"/>
              <a:buChar char="●"/>
            </a:pPr>
            <a:r>
              <a:rPr lang="en" sz="1200">
                <a:solidFill>
                  <a:schemeClr val="dk1"/>
                </a:solidFill>
              </a:rPr>
              <a:t>The insights gained will likely be based on strongly held opinions that these volunteers want to share.</a:t>
            </a:r>
            <a:endParaRPr sz="1200">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pic>
        <p:nvPicPr>
          <p:cNvPr id="231" name="Google Shape;231;p46"/>
          <p:cNvPicPr preferRelativeResize="0"/>
          <p:nvPr/>
        </p:nvPicPr>
        <p:blipFill>
          <a:blip r:embed="rId3">
            <a:alphaModFix/>
          </a:blip>
          <a:stretch>
            <a:fillRect/>
          </a:stretch>
        </p:blipFill>
        <p:spPr>
          <a:xfrm>
            <a:off x="613675" y="788625"/>
            <a:ext cx="6705600" cy="1543050"/>
          </a:xfrm>
          <a:prstGeom prst="rect">
            <a:avLst/>
          </a:prstGeom>
          <a:noFill/>
          <a:ln>
            <a:noFill/>
          </a:ln>
        </p:spPr>
      </p:pic>
      <p:sp>
        <p:nvSpPr>
          <p:cNvPr id="232" name="Google Shape;232;p46"/>
          <p:cNvSpPr txBox="1"/>
          <p:nvPr/>
        </p:nvSpPr>
        <p:spPr>
          <a:xfrm>
            <a:off x="854875" y="3027675"/>
            <a:ext cx="5286000" cy="897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 sz="1100">
                <a:solidFill>
                  <a:schemeClr val="dk1"/>
                </a:solidFill>
              </a:rPr>
              <a:t>Another example</a:t>
            </a:r>
            <a:endParaRPr sz="1100">
              <a:solidFill>
                <a:schemeClr val="dk1"/>
              </a:solidFill>
            </a:endParaRPr>
          </a:p>
          <a:p>
            <a:pPr marL="0" lvl="0" indent="0" algn="l" rtl="0">
              <a:lnSpc>
                <a:spcPct val="115000"/>
              </a:lnSpc>
              <a:spcBef>
                <a:spcPts val="1200"/>
              </a:spcBef>
              <a:spcAft>
                <a:spcPts val="1200"/>
              </a:spcAft>
              <a:buNone/>
            </a:pPr>
            <a:r>
              <a:rPr lang="en" sz="1100">
                <a:solidFill>
                  <a:schemeClr val="dk1"/>
                </a:solidFill>
              </a:rPr>
              <a:t>Medical research candidates that opt into medical studies because they fit the criteria of the research study and want to be involved for health reasons.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pic>
        <p:nvPicPr>
          <p:cNvPr id="237" name="Google Shape;237;p47"/>
          <p:cNvPicPr preferRelativeResize="0"/>
          <p:nvPr/>
        </p:nvPicPr>
        <p:blipFill>
          <a:blip r:embed="rId3">
            <a:alphaModFix/>
          </a:blip>
          <a:stretch>
            <a:fillRect/>
          </a:stretch>
        </p:blipFill>
        <p:spPr>
          <a:xfrm>
            <a:off x="147850" y="1214500"/>
            <a:ext cx="3437275" cy="2783700"/>
          </a:xfrm>
          <a:prstGeom prst="rect">
            <a:avLst/>
          </a:prstGeom>
          <a:noFill/>
          <a:ln>
            <a:noFill/>
          </a:ln>
        </p:spPr>
      </p:pic>
      <p:pic>
        <p:nvPicPr>
          <p:cNvPr id="238" name="Google Shape;238;p47"/>
          <p:cNvPicPr preferRelativeResize="0"/>
          <p:nvPr/>
        </p:nvPicPr>
        <p:blipFill>
          <a:blip r:embed="rId4">
            <a:alphaModFix/>
          </a:blip>
          <a:stretch>
            <a:fillRect/>
          </a:stretch>
        </p:blipFill>
        <p:spPr>
          <a:xfrm>
            <a:off x="5317663" y="1214500"/>
            <a:ext cx="3566662" cy="298772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48"/>
          <p:cNvSpPr txBox="1">
            <a:spLocks noGrp="1"/>
          </p:cNvSpPr>
          <p:nvPr>
            <p:ph type="body" idx="1"/>
          </p:nvPr>
        </p:nvSpPr>
        <p:spPr>
          <a:xfrm>
            <a:off x="404300" y="725050"/>
            <a:ext cx="8520600" cy="3416400"/>
          </a:xfrm>
          <a:prstGeom prst="rect">
            <a:avLst/>
          </a:prstGeom>
        </p:spPr>
        <p:txBody>
          <a:bodyPr spcFirstLastPara="1" wrap="square" lIns="91425" tIns="91425" rIns="91425" bIns="91425" anchor="t" anchorCtr="0">
            <a:noAutofit/>
          </a:bodyPr>
          <a:lstStyle/>
          <a:p>
            <a:pPr marL="0" lvl="0" indent="0" algn="l" rtl="0">
              <a:spcBef>
                <a:spcPts val="1400"/>
              </a:spcBef>
              <a:spcAft>
                <a:spcPts val="0"/>
              </a:spcAft>
              <a:buClr>
                <a:schemeClr val="dk1"/>
              </a:buClr>
              <a:buSzPts val="1100"/>
              <a:buFont typeface="Arial"/>
              <a:buNone/>
            </a:pPr>
            <a:r>
              <a:rPr lang="en" sz="1400" b="1">
                <a:solidFill>
                  <a:schemeClr val="dk1"/>
                </a:solidFill>
              </a:rPr>
              <a:t>2. Quota Sampling</a:t>
            </a:r>
            <a:endParaRPr sz="1400" b="1">
              <a:solidFill>
                <a:schemeClr val="dk1"/>
              </a:solidFill>
            </a:endParaRPr>
          </a:p>
          <a:p>
            <a:pPr marL="457200" lvl="0" indent="-304800" algn="l" rtl="0">
              <a:lnSpc>
                <a:spcPct val="150000"/>
              </a:lnSpc>
              <a:spcBef>
                <a:spcPts val="1200"/>
              </a:spcBef>
              <a:spcAft>
                <a:spcPts val="0"/>
              </a:spcAft>
              <a:buClr>
                <a:schemeClr val="dk1"/>
              </a:buClr>
              <a:buSzPts val="1200"/>
              <a:buChar char="●"/>
            </a:pPr>
            <a:r>
              <a:rPr lang="en" sz="1200">
                <a:solidFill>
                  <a:schemeClr val="dk1"/>
                </a:solidFill>
              </a:rPr>
              <a:t>Quota sampling relies on the non-random selection of a </a:t>
            </a:r>
            <a:r>
              <a:rPr lang="en" sz="1200">
                <a:solidFill>
                  <a:srgbClr val="6AA84F"/>
                </a:solidFill>
              </a:rPr>
              <a:t>predetermined number or proportion of units.</a:t>
            </a:r>
            <a:r>
              <a:rPr lang="en" sz="1200">
                <a:solidFill>
                  <a:schemeClr val="dk1"/>
                </a:solidFill>
              </a:rPr>
              <a:t> This is called a </a:t>
            </a:r>
            <a:r>
              <a:rPr lang="en" sz="1200">
                <a:solidFill>
                  <a:srgbClr val="6AA84F"/>
                </a:solidFill>
              </a:rPr>
              <a:t>quota.</a:t>
            </a:r>
            <a:endParaRPr sz="1200">
              <a:solidFill>
                <a:srgbClr val="6AA84F"/>
              </a:solidFill>
            </a:endParaRPr>
          </a:p>
          <a:p>
            <a:pPr marL="457200" lvl="0" indent="-304800" algn="l" rtl="0">
              <a:lnSpc>
                <a:spcPct val="150000"/>
              </a:lnSpc>
              <a:spcBef>
                <a:spcPts val="0"/>
              </a:spcBef>
              <a:spcAft>
                <a:spcPts val="0"/>
              </a:spcAft>
              <a:buClr>
                <a:schemeClr val="dk1"/>
              </a:buClr>
              <a:buSzPts val="1200"/>
              <a:buChar char="●"/>
            </a:pPr>
            <a:r>
              <a:rPr lang="en" sz="1200">
                <a:solidFill>
                  <a:schemeClr val="dk1"/>
                </a:solidFill>
              </a:rPr>
              <a:t>You first divide the population into </a:t>
            </a:r>
            <a:r>
              <a:rPr lang="en" sz="1200">
                <a:solidFill>
                  <a:srgbClr val="6AA84F"/>
                </a:solidFill>
              </a:rPr>
              <a:t>mutually exclusive subgroups </a:t>
            </a:r>
            <a:r>
              <a:rPr lang="en" sz="1200">
                <a:solidFill>
                  <a:schemeClr val="dk1"/>
                </a:solidFill>
              </a:rPr>
              <a:t>(called strata) and then recruit sample units until you reach your quota.</a:t>
            </a:r>
            <a:endParaRPr sz="1200">
              <a:solidFill>
                <a:schemeClr val="dk1"/>
              </a:solidFill>
            </a:endParaRPr>
          </a:p>
          <a:p>
            <a:pPr marL="457200" lvl="0" indent="-304800" algn="l" rtl="0">
              <a:lnSpc>
                <a:spcPct val="150000"/>
              </a:lnSpc>
              <a:spcBef>
                <a:spcPts val="0"/>
              </a:spcBef>
              <a:spcAft>
                <a:spcPts val="0"/>
              </a:spcAft>
              <a:buClr>
                <a:schemeClr val="dk1"/>
              </a:buClr>
              <a:buSzPts val="1200"/>
              <a:buChar char="●"/>
            </a:pPr>
            <a:r>
              <a:rPr lang="en" sz="1200">
                <a:solidFill>
                  <a:schemeClr val="dk1"/>
                </a:solidFill>
              </a:rPr>
              <a:t>These units share specific characteristics, determined by you prior to forming your strata. </a:t>
            </a:r>
            <a:endParaRPr sz="1200">
              <a:solidFill>
                <a:schemeClr val="dk1"/>
              </a:solidFill>
            </a:endParaRPr>
          </a:p>
          <a:p>
            <a:pPr marL="457200" lvl="0" indent="-304800" algn="l" rtl="0">
              <a:lnSpc>
                <a:spcPct val="150000"/>
              </a:lnSpc>
              <a:spcBef>
                <a:spcPts val="0"/>
              </a:spcBef>
              <a:spcAft>
                <a:spcPts val="0"/>
              </a:spcAft>
              <a:buClr>
                <a:schemeClr val="dk1"/>
              </a:buClr>
              <a:buSzPts val="1200"/>
              <a:buChar char="●"/>
            </a:pPr>
            <a:r>
              <a:rPr lang="en" sz="1200">
                <a:solidFill>
                  <a:schemeClr val="dk1"/>
                </a:solidFill>
              </a:rPr>
              <a:t>In the quota sampling method, the researcher forms a sample that involves the </a:t>
            </a:r>
            <a:r>
              <a:rPr lang="en" sz="1200">
                <a:solidFill>
                  <a:srgbClr val="6AA84F"/>
                </a:solidFill>
              </a:rPr>
              <a:t>individuals to represent the population based on specific traits or qualities. </a:t>
            </a:r>
            <a:endParaRPr sz="1200">
              <a:solidFill>
                <a:srgbClr val="6AA84F"/>
              </a:solidFill>
            </a:endParaRPr>
          </a:p>
          <a:p>
            <a:pPr marL="457200" lvl="0" indent="-304800" algn="l" rtl="0">
              <a:lnSpc>
                <a:spcPct val="150000"/>
              </a:lnSpc>
              <a:spcBef>
                <a:spcPts val="0"/>
              </a:spcBef>
              <a:spcAft>
                <a:spcPts val="0"/>
              </a:spcAft>
              <a:buClr>
                <a:schemeClr val="dk1"/>
              </a:buClr>
              <a:buSzPts val="1200"/>
              <a:buChar char="●"/>
            </a:pPr>
            <a:r>
              <a:rPr lang="en" sz="1200">
                <a:solidFill>
                  <a:schemeClr val="dk1"/>
                </a:solidFill>
              </a:rPr>
              <a:t>The researcher chooses the sample subsets that bring the useful collection of data that generalizes the entire population.</a:t>
            </a:r>
            <a:endParaRPr sz="1200">
              <a:solidFill>
                <a:schemeClr val="dk1"/>
              </a:solidFill>
            </a:endParaRPr>
          </a:p>
          <a:p>
            <a:pPr marL="457200" lvl="0" indent="-304800" algn="l" rtl="0">
              <a:lnSpc>
                <a:spcPct val="150000"/>
              </a:lnSpc>
              <a:spcBef>
                <a:spcPts val="0"/>
              </a:spcBef>
              <a:spcAft>
                <a:spcPts val="0"/>
              </a:spcAft>
              <a:buClr>
                <a:schemeClr val="dk1"/>
              </a:buClr>
              <a:buSzPts val="1200"/>
              <a:buChar char="●"/>
            </a:pPr>
            <a:r>
              <a:rPr lang="en" sz="1200">
                <a:solidFill>
                  <a:schemeClr val="dk1"/>
                </a:solidFill>
              </a:rPr>
              <a:t>The aim of quota sampling is to </a:t>
            </a:r>
            <a:r>
              <a:rPr lang="en" sz="1200">
                <a:solidFill>
                  <a:srgbClr val="6AA84F"/>
                </a:solidFill>
              </a:rPr>
              <a:t>control what or who makes up your sample</a:t>
            </a:r>
            <a:r>
              <a:rPr lang="en" sz="1200">
                <a:solidFill>
                  <a:schemeClr val="dk1"/>
                </a:solidFill>
              </a:rPr>
              <a:t>.</a:t>
            </a:r>
            <a:endParaRPr sz="1200">
              <a:solidFill>
                <a:schemeClr val="dk1"/>
              </a:solidFill>
            </a:endParaRPr>
          </a:p>
          <a:p>
            <a:pPr marL="0" lvl="0" indent="0" algn="l" rtl="0">
              <a:spcBef>
                <a:spcPts val="1200"/>
              </a:spcBef>
              <a:spcAft>
                <a:spcPts val="1200"/>
              </a:spcAft>
              <a:buNone/>
            </a:pPr>
            <a:endParaRPr sz="19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pic>
        <p:nvPicPr>
          <p:cNvPr id="248" name="Google Shape;248;p49"/>
          <p:cNvPicPr preferRelativeResize="0"/>
          <p:nvPr/>
        </p:nvPicPr>
        <p:blipFill>
          <a:blip r:embed="rId3">
            <a:alphaModFix/>
          </a:blip>
          <a:stretch>
            <a:fillRect/>
          </a:stretch>
        </p:blipFill>
        <p:spPr>
          <a:xfrm>
            <a:off x="290313" y="377113"/>
            <a:ext cx="7077075" cy="2066925"/>
          </a:xfrm>
          <a:prstGeom prst="rect">
            <a:avLst/>
          </a:prstGeom>
          <a:noFill/>
          <a:ln>
            <a:noFill/>
          </a:ln>
        </p:spPr>
      </p:pic>
      <p:pic>
        <p:nvPicPr>
          <p:cNvPr id="249" name="Google Shape;249;p49"/>
          <p:cNvPicPr preferRelativeResize="0"/>
          <p:nvPr/>
        </p:nvPicPr>
        <p:blipFill>
          <a:blip r:embed="rId4">
            <a:alphaModFix/>
          </a:blip>
          <a:stretch>
            <a:fillRect/>
          </a:stretch>
        </p:blipFill>
        <p:spPr>
          <a:xfrm>
            <a:off x="5264598" y="2571752"/>
            <a:ext cx="2619801" cy="235722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50"/>
          <p:cNvSpPr txBox="1">
            <a:spLocks noGrp="1"/>
          </p:cNvSpPr>
          <p:nvPr>
            <p:ph type="body" idx="1"/>
          </p:nvPr>
        </p:nvSpPr>
        <p:spPr>
          <a:xfrm>
            <a:off x="311700" y="805000"/>
            <a:ext cx="8520600" cy="3763800"/>
          </a:xfrm>
          <a:prstGeom prst="rect">
            <a:avLst/>
          </a:prstGeom>
        </p:spPr>
        <p:txBody>
          <a:bodyPr spcFirstLastPara="1" wrap="square" lIns="91425" tIns="91425" rIns="91425" bIns="91425" anchor="t" anchorCtr="0">
            <a:normAutofit lnSpcReduction="10000"/>
          </a:bodyPr>
          <a:lstStyle/>
          <a:p>
            <a:pPr marL="0" lvl="0" indent="0" algn="just" rtl="0">
              <a:spcBef>
                <a:spcPts val="1400"/>
              </a:spcBef>
              <a:spcAft>
                <a:spcPts val="0"/>
              </a:spcAft>
              <a:buClr>
                <a:schemeClr val="dk1"/>
              </a:buClr>
              <a:buSzPts val="1100"/>
              <a:buFont typeface="Arial"/>
              <a:buNone/>
            </a:pPr>
            <a:r>
              <a:rPr lang="en" sz="1400" b="1">
                <a:solidFill>
                  <a:schemeClr val="dk1"/>
                </a:solidFill>
              </a:rPr>
              <a:t>3. Purposive or Judgmental Sampling</a:t>
            </a:r>
            <a:endParaRPr sz="1400" b="1">
              <a:solidFill>
                <a:schemeClr val="dk1"/>
              </a:solidFill>
            </a:endParaRPr>
          </a:p>
          <a:p>
            <a:pPr marL="457200" lvl="0" indent="0" algn="just" rtl="0">
              <a:lnSpc>
                <a:spcPct val="150000"/>
              </a:lnSpc>
              <a:spcBef>
                <a:spcPts val="1400"/>
              </a:spcBef>
              <a:spcAft>
                <a:spcPts val="0"/>
              </a:spcAft>
              <a:buNone/>
            </a:pPr>
            <a:endParaRPr sz="1400" b="1">
              <a:solidFill>
                <a:schemeClr val="dk1"/>
              </a:solidFill>
            </a:endParaRPr>
          </a:p>
          <a:p>
            <a:pPr marL="457200" lvl="0" indent="-304800" algn="just" rtl="0">
              <a:lnSpc>
                <a:spcPct val="150000"/>
              </a:lnSpc>
              <a:spcBef>
                <a:spcPts val="0"/>
              </a:spcBef>
              <a:spcAft>
                <a:spcPts val="0"/>
              </a:spcAft>
              <a:buSzPts val="1200"/>
              <a:buChar char="●"/>
            </a:pPr>
            <a:r>
              <a:rPr lang="en" sz="1200">
                <a:solidFill>
                  <a:schemeClr val="dk1"/>
                </a:solidFill>
              </a:rPr>
              <a:t>In purposive sampling, the samples are selected only based on the </a:t>
            </a:r>
            <a:r>
              <a:rPr lang="en" sz="1200">
                <a:solidFill>
                  <a:srgbClr val="6AA84F"/>
                </a:solidFill>
              </a:rPr>
              <a:t>researcher’s knowledge. </a:t>
            </a:r>
            <a:endParaRPr sz="1200">
              <a:solidFill>
                <a:srgbClr val="6AA84F"/>
              </a:solidFill>
            </a:endParaRPr>
          </a:p>
          <a:p>
            <a:pPr marL="457200" lvl="0" indent="-304800" algn="just" rtl="0">
              <a:lnSpc>
                <a:spcPct val="150000"/>
              </a:lnSpc>
              <a:spcBef>
                <a:spcPts val="0"/>
              </a:spcBef>
              <a:spcAft>
                <a:spcPts val="0"/>
              </a:spcAft>
              <a:buSzPts val="1200"/>
              <a:buChar char="●"/>
            </a:pPr>
            <a:r>
              <a:rPr lang="en" sz="1200">
                <a:solidFill>
                  <a:schemeClr val="dk1"/>
                </a:solidFill>
              </a:rPr>
              <a:t>As their knowledge is instrumental in creating the samples, there are the chances of obtaining highly accurate answers with a minimum marginal error. It is also known as </a:t>
            </a:r>
            <a:r>
              <a:rPr lang="en" sz="1200">
                <a:solidFill>
                  <a:srgbClr val="6AA84F"/>
                </a:solidFill>
              </a:rPr>
              <a:t>judgmental sampling or authoritative sampling.</a:t>
            </a:r>
            <a:endParaRPr sz="1200">
              <a:solidFill>
                <a:srgbClr val="6AA84F"/>
              </a:solidFill>
            </a:endParaRPr>
          </a:p>
          <a:p>
            <a:pPr marL="457200" lvl="0" indent="-304800" algn="just" rtl="0">
              <a:lnSpc>
                <a:spcPct val="150000"/>
              </a:lnSpc>
              <a:spcBef>
                <a:spcPts val="0"/>
              </a:spcBef>
              <a:spcAft>
                <a:spcPts val="0"/>
              </a:spcAft>
              <a:buSzPts val="1200"/>
              <a:buChar char="●"/>
            </a:pPr>
            <a:r>
              <a:rPr lang="en" sz="1200">
                <a:solidFill>
                  <a:schemeClr val="dk1"/>
                </a:solidFill>
              </a:rPr>
              <a:t>This type of sampling, involves the </a:t>
            </a:r>
            <a:r>
              <a:rPr lang="en" sz="1200">
                <a:solidFill>
                  <a:srgbClr val="6AA84F"/>
                </a:solidFill>
              </a:rPr>
              <a:t>researcher using their expertise</a:t>
            </a:r>
            <a:r>
              <a:rPr lang="en" sz="1200">
                <a:solidFill>
                  <a:schemeClr val="dk1"/>
                </a:solidFill>
              </a:rPr>
              <a:t> to select a sample that is most useful to the purposes of the research.</a:t>
            </a:r>
            <a:endParaRPr sz="1200">
              <a:solidFill>
                <a:schemeClr val="dk1"/>
              </a:solidFill>
            </a:endParaRPr>
          </a:p>
          <a:p>
            <a:pPr marL="457200" lvl="0" indent="-304800" algn="just" rtl="0">
              <a:lnSpc>
                <a:spcPct val="150000"/>
              </a:lnSpc>
              <a:spcBef>
                <a:spcPts val="0"/>
              </a:spcBef>
              <a:spcAft>
                <a:spcPts val="0"/>
              </a:spcAft>
              <a:buSzPts val="1200"/>
              <a:buChar char="●"/>
            </a:pPr>
            <a:r>
              <a:rPr lang="en" sz="1200">
                <a:solidFill>
                  <a:schemeClr val="dk1"/>
                </a:solidFill>
              </a:rPr>
              <a:t>It is often </a:t>
            </a:r>
            <a:r>
              <a:rPr lang="en" sz="1200">
                <a:solidFill>
                  <a:srgbClr val="6AA84F"/>
                </a:solidFill>
              </a:rPr>
              <a:t>used in qualitative research</a:t>
            </a:r>
            <a:r>
              <a:rPr lang="en" sz="1200">
                <a:solidFill>
                  <a:schemeClr val="dk1"/>
                </a:solidFill>
              </a:rPr>
              <a:t>, where the researcher wants to gain detailed knowledge about a specific phenomenon rather than make statistical inferences, or where the population is very small and specific. </a:t>
            </a:r>
            <a:endParaRPr sz="1200">
              <a:solidFill>
                <a:schemeClr val="dk1"/>
              </a:solidFill>
            </a:endParaRPr>
          </a:p>
          <a:p>
            <a:pPr marL="457200" lvl="0" indent="-304800" algn="just" rtl="0">
              <a:lnSpc>
                <a:spcPct val="150000"/>
              </a:lnSpc>
              <a:spcBef>
                <a:spcPts val="0"/>
              </a:spcBef>
              <a:spcAft>
                <a:spcPts val="0"/>
              </a:spcAft>
              <a:buClr>
                <a:schemeClr val="dk1"/>
              </a:buClr>
              <a:buSzPts val="1200"/>
              <a:buChar char="●"/>
            </a:pPr>
            <a:r>
              <a:rPr lang="en" sz="1200">
                <a:solidFill>
                  <a:schemeClr val="dk1"/>
                </a:solidFill>
              </a:rPr>
              <a:t>An effective purposive sample must have clear criteria and rationale for inclusion. </a:t>
            </a:r>
            <a:endParaRPr sz="1200">
              <a:solidFill>
                <a:schemeClr val="dk1"/>
              </a:solidFill>
            </a:endParaRPr>
          </a:p>
          <a:p>
            <a:pPr marL="457200" lvl="0" indent="-304800" algn="just" rtl="0">
              <a:lnSpc>
                <a:spcPct val="150000"/>
              </a:lnSpc>
              <a:spcBef>
                <a:spcPts val="0"/>
              </a:spcBef>
              <a:spcAft>
                <a:spcPts val="0"/>
              </a:spcAft>
              <a:buClr>
                <a:schemeClr val="dk1"/>
              </a:buClr>
              <a:buSzPts val="1200"/>
              <a:buChar char="●"/>
            </a:pPr>
            <a:r>
              <a:rPr lang="en" sz="1200">
                <a:solidFill>
                  <a:schemeClr val="dk1"/>
                </a:solidFill>
              </a:rPr>
              <a:t>Always make sure to describe your</a:t>
            </a:r>
            <a:r>
              <a:rPr lang="en" sz="1200">
                <a:solidFill>
                  <a:srgbClr val="6AA84F"/>
                </a:solidFill>
              </a:rPr>
              <a:t> inclusion and exclusion criteria</a:t>
            </a:r>
            <a:r>
              <a:rPr lang="en" sz="1200">
                <a:solidFill>
                  <a:schemeClr val="dk1"/>
                </a:solidFill>
              </a:rPr>
              <a:t> and beware of observer bias affecting your arguments.</a:t>
            </a:r>
            <a:endParaRPr sz="1200">
              <a:solidFill>
                <a:schemeClr val="dk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pic>
        <p:nvPicPr>
          <p:cNvPr id="259" name="Google Shape;259;p51"/>
          <p:cNvPicPr preferRelativeResize="0"/>
          <p:nvPr/>
        </p:nvPicPr>
        <p:blipFill>
          <a:blip r:embed="rId3">
            <a:alphaModFix/>
          </a:blip>
          <a:stretch>
            <a:fillRect/>
          </a:stretch>
        </p:blipFill>
        <p:spPr>
          <a:xfrm>
            <a:off x="316925" y="603550"/>
            <a:ext cx="6553200" cy="1276350"/>
          </a:xfrm>
          <a:prstGeom prst="rect">
            <a:avLst/>
          </a:prstGeom>
          <a:noFill/>
          <a:ln>
            <a:noFill/>
          </a:ln>
        </p:spPr>
      </p:pic>
      <p:pic>
        <p:nvPicPr>
          <p:cNvPr id="260" name="Google Shape;260;p51"/>
          <p:cNvPicPr preferRelativeResize="0"/>
          <p:nvPr/>
        </p:nvPicPr>
        <p:blipFill>
          <a:blip r:embed="rId4">
            <a:alphaModFix/>
          </a:blip>
          <a:stretch>
            <a:fillRect/>
          </a:stretch>
        </p:blipFill>
        <p:spPr>
          <a:xfrm>
            <a:off x="4158350" y="2096400"/>
            <a:ext cx="3305674" cy="24558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body" idx="1"/>
          </p:nvPr>
        </p:nvSpPr>
        <p:spPr>
          <a:xfrm>
            <a:off x="311700" y="805000"/>
            <a:ext cx="8520600" cy="3763800"/>
          </a:xfrm>
          <a:prstGeom prst="rect">
            <a:avLst/>
          </a:prstGeom>
        </p:spPr>
        <p:txBody>
          <a:bodyPr spcFirstLastPara="1" wrap="square" lIns="91425" tIns="91425" rIns="91425" bIns="91425" anchor="t" anchorCtr="0">
            <a:normAutofit/>
          </a:bodyPr>
          <a:lstStyle/>
          <a:p>
            <a:pPr marL="457200" lvl="0" indent="-323850" algn="just" rtl="0">
              <a:lnSpc>
                <a:spcPct val="150000"/>
              </a:lnSpc>
              <a:spcBef>
                <a:spcPts val="1200"/>
              </a:spcBef>
              <a:spcAft>
                <a:spcPts val="0"/>
              </a:spcAft>
              <a:buClr>
                <a:schemeClr val="dk1"/>
              </a:buClr>
              <a:buSzPts val="1500"/>
              <a:buChar char="●"/>
            </a:pPr>
            <a:r>
              <a:rPr lang="en" sz="1500">
                <a:solidFill>
                  <a:schemeClr val="dk1"/>
                </a:solidFill>
              </a:rPr>
              <a:t>Sampling is a technique of selecting individual members or a </a:t>
            </a:r>
            <a:r>
              <a:rPr lang="en" sz="1500">
                <a:solidFill>
                  <a:srgbClr val="6AA84F"/>
                </a:solidFill>
              </a:rPr>
              <a:t>subset of the population</a:t>
            </a:r>
            <a:r>
              <a:rPr lang="en" sz="1500">
                <a:solidFill>
                  <a:schemeClr val="dk1"/>
                </a:solidFill>
              </a:rPr>
              <a:t> to make statistical inferences from them and estimate the characteristics of the whole population. </a:t>
            </a:r>
            <a:endParaRPr sz="1500">
              <a:solidFill>
                <a:schemeClr val="dk1"/>
              </a:solidFill>
            </a:endParaRPr>
          </a:p>
          <a:p>
            <a:pPr marL="457200" lvl="0" indent="-323850" algn="just" rtl="0">
              <a:lnSpc>
                <a:spcPct val="150000"/>
              </a:lnSpc>
              <a:spcBef>
                <a:spcPts val="0"/>
              </a:spcBef>
              <a:spcAft>
                <a:spcPts val="0"/>
              </a:spcAft>
              <a:buClr>
                <a:schemeClr val="dk1"/>
              </a:buClr>
              <a:buSzPts val="1500"/>
              <a:buChar char="●"/>
            </a:pPr>
            <a:r>
              <a:rPr lang="en" sz="1500">
                <a:solidFill>
                  <a:schemeClr val="dk1"/>
                </a:solidFill>
              </a:rPr>
              <a:t>Different sampling methods are widely used by researchers in market research so that they do not need to research the entire population to collect actionable insights.</a:t>
            </a:r>
            <a:endParaRPr sz="1500">
              <a:solidFill>
                <a:schemeClr val="dk1"/>
              </a:solidFill>
            </a:endParaRPr>
          </a:p>
          <a:p>
            <a:pPr marL="457200" lvl="0" indent="-323850" algn="just" rtl="0">
              <a:lnSpc>
                <a:spcPct val="150000"/>
              </a:lnSpc>
              <a:spcBef>
                <a:spcPts val="0"/>
              </a:spcBef>
              <a:spcAft>
                <a:spcPts val="0"/>
              </a:spcAft>
              <a:buClr>
                <a:schemeClr val="dk1"/>
              </a:buClr>
              <a:buSzPts val="1500"/>
              <a:buChar char="●"/>
            </a:pPr>
            <a:r>
              <a:rPr lang="en" sz="1500">
                <a:solidFill>
                  <a:schemeClr val="dk1"/>
                </a:solidFill>
              </a:rPr>
              <a:t>It is also a </a:t>
            </a:r>
            <a:r>
              <a:rPr lang="en" sz="1500">
                <a:solidFill>
                  <a:srgbClr val="6AA84F"/>
                </a:solidFill>
              </a:rPr>
              <a:t>time-convenient and cost-effective method</a:t>
            </a:r>
            <a:r>
              <a:rPr lang="en" sz="1500">
                <a:solidFill>
                  <a:schemeClr val="dk1"/>
                </a:solidFill>
              </a:rPr>
              <a:t> and hence forms the basis of any research design. </a:t>
            </a:r>
            <a:endParaRPr sz="1500">
              <a:solidFill>
                <a:schemeClr val="dk1"/>
              </a:solidFill>
            </a:endParaRPr>
          </a:p>
          <a:p>
            <a:pPr marL="457200" lvl="0" indent="-323850" algn="just" rtl="0">
              <a:lnSpc>
                <a:spcPct val="150000"/>
              </a:lnSpc>
              <a:spcBef>
                <a:spcPts val="0"/>
              </a:spcBef>
              <a:spcAft>
                <a:spcPts val="0"/>
              </a:spcAft>
              <a:buClr>
                <a:schemeClr val="dk1"/>
              </a:buClr>
              <a:buSzPts val="1500"/>
              <a:buChar char="●"/>
            </a:pPr>
            <a:r>
              <a:rPr lang="en" sz="1500">
                <a:solidFill>
                  <a:schemeClr val="dk1"/>
                </a:solidFill>
              </a:rPr>
              <a:t>Sampling techniques can be used in research survey software for optimum derivation.</a:t>
            </a:r>
            <a:endParaRPr sz="22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5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1400"/>
              </a:spcBef>
              <a:spcAft>
                <a:spcPts val="0"/>
              </a:spcAft>
              <a:buClr>
                <a:schemeClr val="dk1"/>
              </a:buClr>
              <a:buSzPts val="1100"/>
              <a:buFont typeface="Arial"/>
              <a:buNone/>
            </a:pPr>
            <a:r>
              <a:rPr lang="en" sz="1300" b="1">
                <a:solidFill>
                  <a:schemeClr val="dk1"/>
                </a:solidFill>
              </a:rPr>
              <a:t>4. Snowball Sampling</a:t>
            </a:r>
            <a:endParaRPr sz="1300" b="1">
              <a:solidFill>
                <a:schemeClr val="dk1"/>
              </a:solidFill>
            </a:endParaRPr>
          </a:p>
          <a:p>
            <a:pPr marL="0" lvl="0" indent="0" algn="l" rtl="0">
              <a:spcBef>
                <a:spcPts val="1400"/>
              </a:spcBef>
              <a:spcAft>
                <a:spcPts val="0"/>
              </a:spcAft>
              <a:buClr>
                <a:schemeClr val="dk1"/>
              </a:buClr>
              <a:buSzPts val="1100"/>
              <a:buFont typeface="Arial"/>
              <a:buNone/>
            </a:pPr>
            <a:endParaRPr sz="1500" b="1">
              <a:solidFill>
                <a:schemeClr val="dk1"/>
              </a:solidFill>
            </a:endParaRPr>
          </a:p>
          <a:p>
            <a:pPr marL="457200" lvl="0" indent="-311150" algn="l" rtl="0">
              <a:lnSpc>
                <a:spcPct val="150000"/>
              </a:lnSpc>
              <a:spcBef>
                <a:spcPts val="0"/>
              </a:spcBef>
              <a:spcAft>
                <a:spcPts val="0"/>
              </a:spcAft>
              <a:buSzPts val="1300"/>
              <a:buChar char="●"/>
            </a:pPr>
            <a:r>
              <a:rPr lang="en" sz="1300">
                <a:solidFill>
                  <a:schemeClr val="dk1"/>
                </a:solidFill>
              </a:rPr>
              <a:t>Snowball sampling is also known as a </a:t>
            </a:r>
            <a:r>
              <a:rPr lang="en" sz="1300">
                <a:solidFill>
                  <a:srgbClr val="6AA84F"/>
                </a:solidFill>
              </a:rPr>
              <a:t>chain-referral sampling technique</a:t>
            </a:r>
            <a:r>
              <a:rPr lang="en" sz="1300">
                <a:solidFill>
                  <a:schemeClr val="dk1"/>
                </a:solidFill>
              </a:rPr>
              <a:t>. </a:t>
            </a:r>
            <a:endParaRPr sz="1300">
              <a:solidFill>
                <a:schemeClr val="dk1"/>
              </a:solidFill>
            </a:endParaRPr>
          </a:p>
          <a:p>
            <a:pPr marL="457200" lvl="0" indent="-311150" algn="l" rtl="0">
              <a:lnSpc>
                <a:spcPct val="150000"/>
              </a:lnSpc>
              <a:spcBef>
                <a:spcPts val="0"/>
              </a:spcBef>
              <a:spcAft>
                <a:spcPts val="0"/>
              </a:spcAft>
              <a:buClr>
                <a:schemeClr val="dk1"/>
              </a:buClr>
              <a:buSzPts val="1300"/>
              <a:buChar char="●"/>
            </a:pPr>
            <a:r>
              <a:rPr lang="en" sz="1300">
                <a:solidFill>
                  <a:schemeClr val="dk1"/>
                </a:solidFill>
              </a:rPr>
              <a:t>In this method, the samples have traits that are difficult to find. So, each identified member of a population is asked to find the other sampling units. Those sampling units also belong to the same targeted population.</a:t>
            </a:r>
            <a:endParaRPr sz="1500" b="1" u="sng">
              <a:solidFill>
                <a:schemeClr val="accent5"/>
              </a:solidFill>
            </a:endParaRPr>
          </a:p>
          <a:p>
            <a:pPr marL="457200" lvl="0" indent="0" algn="l" rtl="0">
              <a:lnSpc>
                <a:spcPct val="150000"/>
              </a:lnSpc>
              <a:spcBef>
                <a:spcPts val="1200"/>
              </a:spcBef>
              <a:spcAft>
                <a:spcPts val="0"/>
              </a:spcAft>
              <a:buNone/>
            </a:pPr>
            <a:r>
              <a:rPr lang="en" sz="1200" i="1">
                <a:solidFill>
                  <a:schemeClr val="dk1"/>
                </a:solidFill>
              </a:rPr>
              <a:t>(If the population is hard to access, snowball sampling can be used to </a:t>
            </a:r>
            <a:r>
              <a:rPr lang="en" sz="1200" i="1">
                <a:solidFill>
                  <a:srgbClr val="6AA84F"/>
                </a:solidFill>
              </a:rPr>
              <a:t>recruit participants via other participants</a:t>
            </a:r>
            <a:r>
              <a:rPr lang="en" sz="1200" i="1">
                <a:solidFill>
                  <a:schemeClr val="dk1"/>
                </a:solidFill>
              </a:rPr>
              <a:t>.)</a:t>
            </a:r>
            <a:endParaRPr sz="1200" i="1">
              <a:solidFill>
                <a:schemeClr val="dk1"/>
              </a:solidFill>
            </a:endParaRPr>
          </a:p>
          <a:p>
            <a:pPr marL="457200" lvl="0" indent="-311150" algn="l" rtl="0">
              <a:lnSpc>
                <a:spcPct val="150000"/>
              </a:lnSpc>
              <a:spcBef>
                <a:spcPts val="1200"/>
              </a:spcBef>
              <a:spcAft>
                <a:spcPts val="0"/>
              </a:spcAft>
              <a:buSzPts val="1300"/>
              <a:buChar char="●"/>
            </a:pPr>
            <a:r>
              <a:rPr lang="en" sz="1300">
                <a:solidFill>
                  <a:schemeClr val="dk1"/>
                </a:solidFill>
              </a:rPr>
              <a:t>The number of people you have access to “</a:t>
            </a:r>
            <a:r>
              <a:rPr lang="en" sz="1300">
                <a:solidFill>
                  <a:srgbClr val="6AA84F"/>
                </a:solidFill>
              </a:rPr>
              <a:t>snowballs</a:t>
            </a:r>
            <a:r>
              <a:rPr lang="en" sz="1300">
                <a:solidFill>
                  <a:schemeClr val="dk1"/>
                </a:solidFill>
              </a:rPr>
              <a:t>” as you get in contact with more people. </a:t>
            </a:r>
            <a:endParaRPr sz="1300">
              <a:solidFill>
                <a:schemeClr val="dk1"/>
              </a:solidFill>
            </a:endParaRPr>
          </a:p>
          <a:p>
            <a:pPr marL="457200" lvl="0" indent="-311150" algn="l" rtl="0">
              <a:lnSpc>
                <a:spcPct val="150000"/>
              </a:lnSpc>
              <a:spcBef>
                <a:spcPts val="0"/>
              </a:spcBef>
              <a:spcAft>
                <a:spcPts val="0"/>
              </a:spcAft>
              <a:buSzPts val="1300"/>
              <a:buChar char="●"/>
            </a:pPr>
            <a:r>
              <a:rPr lang="en" sz="1300">
                <a:solidFill>
                  <a:schemeClr val="dk1"/>
                </a:solidFill>
              </a:rPr>
              <a:t>The downside here is also representativeness, as you have no way of knowing how representative your sample is due to the reliance on participants recruiting others. This can </a:t>
            </a:r>
            <a:r>
              <a:rPr lang="en" sz="1300">
                <a:solidFill>
                  <a:srgbClr val="6AA84F"/>
                </a:solidFill>
              </a:rPr>
              <a:t>lead to sampling bias.</a:t>
            </a:r>
            <a:endParaRPr sz="1300">
              <a:solidFill>
                <a:srgbClr val="6AA84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pic>
        <p:nvPicPr>
          <p:cNvPr id="270" name="Google Shape;270;p53"/>
          <p:cNvPicPr preferRelativeResize="0"/>
          <p:nvPr/>
        </p:nvPicPr>
        <p:blipFill>
          <a:blip r:embed="rId3">
            <a:alphaModFix/>
          </a:blip>
          <a:stretch>
            <a:fillRect/>
          </a:stretch>
        </p:blipFill>
        <p:spPr>
          <a:xfrm>
            <a:off x="311700" y="257413"/>
            <a:ext cx="6648450" cy="1552575"/>
          </a:xfrm>
          <a:prstGeom prst="rect">
            <a:avLst/>
          </a:prstGeom>
          <a:noFill/>
          <a:ln>
            <a:noFill/>
          </a:ln>
        </p:spPr>
      </p:pic>
      <p:pic>
        <p:nvPicPr>
          <p:cNvPr id="271" name="Google Shape;271;p53"/>
          <p:cNvPicPr preferRelativeResize="0"/>
          <p:nvPr/>
        </p:nvPicPr>
        <p:blipFill>
          <a:blip r:embed="rId4">
            <a:alphaModFix/>
          </a:blip>
          <a:stretch>
            <a:fillRect/>
          </a:stretch>
        </p:blipFill>
        <p:spPr>
          <a:xfrm>
            <a:off x="4754871" y="1947121"/>
            <a:ext cx="3658524" cy="28576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5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150000"/>
              </a:lnSpc>
              <a:spcBef>
                <a:spcPts val="1200"/>
              </a:spcBef>
              <a:spcAft>
                <a:spcPts val="0"/>
              </a:spcAft>
              <a:buClr>
                <a:schemeClr val="dk1"/>
              </a:buClr>
              <a:buSzPts val="1100"/>
              <a:buFont typeface="Arial"/>
              <a:buNone/>
            </a:pPr>
            <a:r>
              <a:rPr lang="en" sz="1100" b="1">
                <a:solidFill>
                  <a:schemeClr val="dk1"/>
                </a:solidFill>
              </a:rPr>
              <a:t>Uses of non-probability sampling</a:t>
            </a:r>
            <a:endParaRPr sz="1100">
              <a:solidFill>
                <a:schemeClr val="dk1"/>
              </a:solidFill>
            </a:endParaRPr>
          </a:p>
          <a:p>
            <a:pPr marL="457200" lvl="0" indent="-298450" algn="l" rtl="0">
              <a:lnSpc>
                <a:spcPct val="150000"/>
              </a:lnSpc>
              <a:spcBef>
                <a:spcPts val="1200"/>
              </a:spcBef>
              <a:spcAft>
                <a:spcPts val="0"/>
              </a:spcAft>
              <a:buClr>
                <a:schemeClr val="dk1"/>
              </a:buClr>
              <a:buSzPts val="1100"/>
              <a:buChar char="●"/>
            </a:pPr>
            <a:r>
              <a:rPr lang="en" sz="1100" b="1">
                <a:solidFill>
                  <a:schemeClr val="dk1"/>
                </a:solidFill>
              </a:rPr>
              <a:t>Create a hypothesis:</a:t>
            </a:r>
            <a:r>
              <a:rPr lang="en" sz="1100">
                <a:solidFill>
                  <a:schemeClr val="dk1"/>
                </a:solidFill>
              </a:rPr>
              <a:t> Researchers use the non-probability sampling method to create an assumption when limited to no prior information is available. This method helps with the immediate return of data and builds a base for further research.</a:t>
            </a:r>
            <a:endParaRPr sz="1100">
              <a:solidFill>
                <a:schemeClr val="dk1"/>
              </a:solidFill>
            </a:endParaRPr>
          </a:p>
          <a:p>
            <a:pPr marL="457200" lvl="0" indent="-298450" algn="l" rtl="0">
              <a:lnSpc>
                <a:spcPct val="150000"/>
              </a:lnSpc>
              <a:spcBef>
                <a:spcPts val="0"/>
              </a:spcBef>
              <a:spcAft>
                <a:spcPts val="0"/>
              </a:spcAft>
              <a:buClr>
                <a:schemeClr val="dk1"/>
              </a:buClr>
              <a:buSzPts val="1100"/>
              <a:buChar char="●"/>
            </a:pPr>
            <a:r>
              <a:rPr lang="en" sz="1100" b="1">
                <a:solidFill>
                  <a:schemeClr val="dk1"/>
                </a:solidFill>
              </a:rPr>
              <a:t>Exploratory research:</a:t>
            </a:r>
            <a:r>
              <a:rPr lang="en" sz="1100">
                <a:solidFill>
                  <a:schemeClr val="dk1"/>
                </a:solidFill>
              </a:rPr>
              <a:t> Researchers use this sampling technique widely when conducting qualitative research, pilot studies, or exploratory research.</a:t>
            </a:r>
            <a:endParaRPr sz="1100">
              <a:solidFill>
                <a:schemeClr val="dk1"/>
              </a:solidFill>
            </a:endParaRPr>
          </a:p>
          <a:p>
            <a:pPr marL="457200" lvl="0" indent="-298450" algn="l" rtl="0">
              <a:lnSpc>
                <a:spcPct val="150000"/>
              </a:lnSpc>
              <a:spcBef>
                <a:spcPts val="0"/>
              </a:spcBef>
              <a:spcAft>
                <a:spcPts val="0"/>
              </a:spcAft>
              <a:buClr>
                <a:schemeClr val="dk1"/>
              </a:buClr>
              <a:buSzPts val="1100"/>
              <a:buChar char="●"/>
            </a:pPr>
            <a:r>
              <a:rPr lang="en" sz="1100" b="1">
                <a:solidFill>
                  <a:schemeClr val="dk1"/>
                </a:solidFill>
              </a:rPr>
              <a:t>Budget and time constraints:</a:t>
            </a:r>
            <a:r>
              <a:rPr lang="en" sz="1100">
                <a:solidFill>
                  <a:schemeClr val="dk1"/>
                </a:solidFill>
              </a:rPr>
              <a:t> The non-probability method when there are budget and time constraints, and some preliminary data must be collected. Since the survey design is not rigid, it is easier to pick respondents randomly and have them take the survey or questionnaire.</a:t>
            </a:r>
            <a:endParaRPr sz="1100">
              <a:solidFill>
                <a:schemeClr val="dk1"/>
              </a:solidFill>
            </a:endParaRPr>
          </a:p>
          <a:p>
            <a:pPr marL="0" lvl="0" indent="0" algn="l" rtl="0">
              <a:lnSpc>
                <a:spcPct val="150000"/>
              </a:lnSpc>
              <a:spcBef>
                <a:spcPts val="1200"/>
              </a:spcBef>
              <a:spcAft>
                <a:spcPts val="120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pic>
        <p:nvPicPr>
          <p:cNvPr id="281" name="Google Shape;281;p55"/>
          <p:cNvPicPr preferRelativeResize="0"/>
          <p:nvPr/>
        </p:nvPicPr>
        <p:blipFill>
          <a:blip r:embed="rId3">
            <a:alphaModFix/>
          </a:blip>
          <a:stretch>
            <a:fillRect/>
          </a:stretch>
        </p:blipFill>
        <p:spPr>
          <a:xfrm>
            <a:off x="833438" y="104775"/>
            <a:ext cx="7477125" cy="493395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pic>
        <p:nvPicPr>
          <p:cNvPr id="286" name="Google Shape;286;p56"/>
          <p:cNvPicPr preferRelativeResize="0"/>
          <p:nvPr/>
        </p:nvPicPr>
        <p:blipFill>
          <a:blip r:embed="rId3">
            <a:alphaModFix/>
          </a:blip>
          <a:stretch>
            <a:fillRect/>
          </a:stretch>
        </p:blipFill>
        <p:spPr>
          <a:xfrm>
            <a:off x="2008950" y="85500"/>
            <a:ext cx="4699701" cy="468272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5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Sampling Error</a:t>
            </a:r>
            <a:endParaRPr/>
          </a:p>
        </p:txBody>
      </p:sp>
      <p:sp>
        <p:nvSpPr>
          <p:cNvPr id="292" name="Google Shape;292;p5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1200"/>
              </a:spcBef>
              <a:spcAft>
                <a:spcPts val="0"/>
              </a:spcAft>
              <a:buClr>
                <a:schemeClr val="dk1"/>
              </a:buClr>
              <a:buSzPts val="1100"/>
              <a:buFont typeface="Arial"/>
              <a:buNone/>
            </a:pPr>
            <a:r>
              <a:rPr lang="en" sz="1100">
                <a:solidFill>
                  <a:schemeClr val="dk1"/>
                </a:solidFill>
              </a:rPr>
              <a:t>Sampling error can be measured in different ways, but in reality, the error obtained is almost always an estimate of the actual error rather than the absolute measure of the error. </a:t>
            </a:r>
            <a:endParaRPr sz="1100">
              <a:solidFill>
                <a:schemeClr val="dk1"/>
              </a:solidFill>
            </a:endParaRPr>
          </a:p>
          <a:p>
            <a:pPr marL="0" lvl="0" indent="0" algn="l" rtl="0">
              <a:spcBef>
                <a:spcPts val="1200"/>
              </a:spcBef>
              <a:spcAft>
                <a:spcPts val="0"/>
              </a:spcAft>
              <a:buClr>
                <a:schemeClr val="dk1"/>
              </a:buClr>
              <a:buSzPts val="1100"/>
              <a:buFont typeface="Arial"/>
              <a:buNone/>
            </a:pPr>
            <a:endParaRPr sz="1100">
              <a:solidFill>
                <a:schemeClr val="dk1"/>
              </a:solidFill>
            </a:endParaRPr>
          </a:p>
          <a:p>
            <a:pPr marL="0" lvl="0" indent="0" algn="l" rtl="0">
              <a:spcBef>
                <a:spcPts val="1200"/>
              </a:spcBef>
              <a:spcAft>
                <a:spcPts val="0"/>
              </a:spcAft>
              <a:buClr>
                <a:schemeClr val="dk1"/>
              </a:buClr>
              <a:buSzPts val="1100"/>
              <a:buFont typeface="Arial"/>
              <a:buNone/>
            </a:pPr>
            <a:r>
              <a:rPr lang="en" sz="1100" i="1">
                <a:solidFill>
                  <a:srgbClr val="666666"/>
                </a:solidFill>
              </a:rPr>
              <a:t>To calculate any true population, first, we have to calculate the sample value.</a:t>
            </a:r>
            <a:endParaRPr sz="1100" i="1">
              <a:solidFill>
                <a:srgbClr val="666666"/>
              </a:solidFill>
            </a:endParaRPr>
          </a:p>
          <a:p>
            <a:pPr marL="0" lvl="0" indent="0" algn="l" rtl="0">
              <a:spcBef>
                <a:spcPts val="1200"/>
              </a:spcBef>
              <a:spcAft>
                <a:spcPts val="0"/>
              </a:spcAft>
              <a:buClr>
                <a:schemeClr val="dk1"/>
              </a:buClr>
              <a:buSzPts val="1100"/>
              <a:buFont typeface="Arial"/>
              <a:buNone/>
            </a:pPr>
            <a:r>
              <a:rPr lang="en" sz="1100" i="1">
                <a:solidFill>
                  <a:srgbClr val="666666"/>
                </a:solidFill>
              </a:rPr>
              <a:t>Let us take the true value of the population as “k”. But we don’t know the real value of k. So we calculated some sample value of k.</a:t>
            </a:r>
            <a:endParaRPr sz="1100" i="1">
              <a:solidFill>
                <a:srgbClr val="666666"/>
              </a:solidFill>
            </a:endParaRPr>
          </a:p>
          <a:p>
            <a:pPr marL="0" lvl="0" indent="0" algn="l" rtl="0">
              <a:spcBef>
                <a:spcPts val="1200"/>
              </a:spcBef>
              <a:spcAft>
                <a:spcPts val="0"/>
              </a:spcAft>
              <a:buClr>
                <a:schemeClr val="dk1"/>
              </a:buClr>
              <a:buSzPts val="1100"/>
              <a:buFont typeface="Arial"/>
              <a:buNone/>
            </a:pPr>
            <a:r>
              <a:rPr lang="en" sz="1100" i="1">
                <a:solidFill>
                  <a:srgbClr val="666666"/>
                </a:solidFill>
              </a:rPr>
              <a:t>After that, when the original value of k is found, it has some difference compared with the true value. The difference between these two values is called </a:t>
            </a:r>
            <a:r>
              <a:rPr lang="en" sz="1100" i="1">
                <a:solidFill>
                  <a:srgbClr val="6AA84F"/>
                </a:solidFill>
              </a:rPr>
              <a:t>error. </a:t>
            </a:r>
            <a:endParaRPr sz="1100" i="1">
              <a:solidFill>
                <a:srgbClr val="6AA84F"/>
              </a:solidFill>
            </a:endParaRPr>
          </a:p>
          <a:p>
            <a:pPr marL="0" lvl="0" indent="0" algn="l" rtl="0">
              <a:spcBef>
                <a:spcPts val="1200"/>
              </a:spcBef>
              <a:spcAft>
                <a:spcPts val="0"/>
              </a:spcAft>
              <a:buClr>
                <a:schemeClr val="dk1"/>
              </a:buClr>
              <a:buSzPts val="1100"/>
              <a:buFont typeface="Arial"/>
              <a:buNone/>
            </a:pPr>
            <a:r>
              <a:rPr lang="en" sz="1100" i="1">
                <a:solidFill>
                  <a:srgbClr val="666666"/>
                </a:solidFill>
              </a:rPr>
              <a:t>It can be calculated from the population and sample. Normally sampling error means the </a:t>
            </a:r>
            <a:r>
              <a:rPr lang="en" sz="1100" i="1">
                <a:solidFill>
                  <a:srgbClr val="6AA84F"/>
                </a:solidFill>
              </a:rPr>
              <a:t>difference between the sample value and the population value.</a:t>
            </a:r>
            <a:endParaRPr sz="1100" i="1">
              <a:solidFill>
                <a:srgbClr val="6AA84F"/>
              </a:solidFill>
            </a:endParaRPr>
          </a:p>
          <a:p>
            <a:pPr marL="0" lvl="0" indent="0" algn="l" rtl="0">
              <a:spcBef>
                <a:spcPts val="1200"/>
              </a:spcBef>
              <a:spcAft>
                <a:spcPts val="120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58"/>
          <p:cNvSpPr txBox="1">
            <a:spLocks noGrp="1"/>
          </p:cNvSpPr>
          <p:nvPr>
            <p:ph type="title"/>
          </p:nvPr>
        </p:nvSpPr>
        <p:spPr>
          <a:xfrm>
            <a:off x="311700" y="437900"/>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1800"/>
              </a:spcBef>
              <a:spcAft>
                <a:spcPts val="0"/>
              </a:spcAft>
              <a:buClr>
                <a:schemeClr val="dk1"/>
              </a:buClr>
              <a:buSzPct val="64705"/>
              <a:buFont typeface="Arial"/>
              <a:buNone/>
            </a:pPr>
            <a:r>
              <a:rPr lang="en" sz="1700" b="1"/>
              <a:t>Another Definition</a:t>
            </a:r>
            <a:endParaRPr sz="1700" b="1"/>
          </a:p>
          <a:p>
            <a:pPr marL="0" lvl="0" indent="0" algn="l" rtl="0">
              <a:spcBef>
                <a:spcPts val="400"/>
              </a:spcBef>
              <a:spcAft>
                <a:spcPts val="0"/>
              </a:spcAft>
              <a:buNone/>
            </a:pPr>
            <a:endParaRPr/>
          </a:p>
        </p:txBody>
      </p:sp>
      <p:sp>
        <p:nvSpPr>
          <p:cNvPr id="298" name="Google Shape;298;p5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400"/>
              <a:t>Sampling error is defined as the </a:t>
            </a:r>
            <a:r>
              <a:rPr lang="en" sz="1400">
                <a:solidFill>
                  <a:srgbClr val="6AA84F"/>
                </a:solidFill>
              </a:rPr>
              <a:t>amount of inaccuracy in estimating some value</a:t>
            </a:r>
            <a:r>
              <a:rPr lang="en" sz="1400"/>
              <a:t>, which occurs due to considering a small section of the population, called the sample, instead of the whole population. It is also called an error. </a:t>
            </a:r>
            <a:endParaRPr sz="1400"/>
          </a:p>
          <a:p>
            <a:pPr marL="0" lvl="0" indent="0" algn="l" rtl="0">
              <a:spcBef>
                <a:spcPts val="1200"/>
              </a:spcBef>
              <a:spcAft>
                <a:spcPts val="0"/>
              </a:spcAft>
              <a:buNone/>
            </a:pPr>
            <a:r>
              <a:rPr lang="en" sz="1400"/>
              <a:t>Sample surveys take into account the study of a tiny segment of a population, so, there is always a particular amount of inaccuracy in the information obtained. </a:t>
            </a:r>
            <a:endParaRPr sz="1400"/>
          </a:p>
          <a:p>
            <a:pPr marL="0" lvl="0" indent="0" algn="l" rtl="0">
              <a:spcBef>
                <a:spcPts val="1200"/>
              </a:spcBef>
              <a:spcAft>
                <a:spcPts val="1200"/>
              </a:spcAft>
              <a:buNone/>
            </a:pPr>
            <a:r>
              <a:rPr lang="en" sz="1400"/>
              <a:t>This inaccuracy can be defined as</a:t>
            </a:r>
            <a:r>
              <a:rPr lang="en" sz="1400">
                <a:solidFill>
                  <a:srgbClr val="6AA84F"/>
                </a:solidFill>
              </a:rPr>
              <a:t> error variance or sampling error.</a:t>
            </a:r>
            <a:endParaRPr sz="1400">
              <a:solidFill>
                <a:srgbClr val="6AA84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59"/>
          <p:cNvSpPr txBox="1">
            <a:spLocks noGrp="1"/>
          </p:cNvSpPr>
          <p:nvPr>
            <p:ph type="body" idx="1"/>
          </p:nvPr>
        </p:nvSpPr>
        <p:spPr>
          <a:xfrm>
            <a:off x="361575" y="368850"/>
            <a:ext cx="8520600" cy="528900"/>
          </a:xfrm>
          <a:prstGeom prst="rect">
            <a:avLst/>
          </a:prstGeom>
        </p:spPr>
        <p:txBody>
          <a:bodyPr spcFirstLastPara="1" wrap="square" lIns="91425" tIns="91425" rIns="91425" bIns="91425" anchor="t" anchorCtr="0">
            <a:normAutofit fontScale="70000" lnSpcReduction="20000"/>
          </a:bodyPr>
          <a:lstStyle/>
          <a:p>
            <a:pPr marL="0" lvl="0" indent="0" algn="l" rtl="0">
              <a:spcBef>
                <a:spcPts val="0"/>
              </a:spcBef>
              <a:spcAft>
                <a:spcPts val="1200"/>
              </a:spcAft>
              <a:buNone/>
            </a:pPr>
            <a:r>
              <a:rPr lang="en"/>
              <a:t>Sampling Error = (Response Error) + (Frame Error) + (Chance Error)</a:t>
            </a:r>
            <a:endParaRPr/>
          </a:p>
        </p:txBody>
      </p:sp>
      <p:pic>
        <p:nvPicPr>
          <p:cNvPr id="304" name="Google Shape;304;p59"/>
          <p:cNvPicPr preferRelativeResize="0"/>
          <p:nvPr/>
        </p:nvPicPr>
        <p:blipFill>
          <a:blip r:embed="rId3">
            <a:alphaModFix/>
          </a:blip>
          <a:stretch>
            <a:fillRect/>
          </a:stretch>
        </p:blipFill>
        <p:spPr>
          <a:xfrm>
            <a:off x="1495976" y="1392275"/>
            <a:ext cx="4838497" cy="341640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1800"/>
              </a:spcBef>
              <a:spcAft>
                <a:spcPts val="0"/>
              </a:spcAft>
              <a:buClr>
                <a:schemeClr val="dk1"/>
              </a:buClr>
              <a:buSzPct val="64705"/>
              <a:buFont typeface="Arial"/>
              <a:buNone/>
            </a:pPr>
            <a:r>
              <a:rPr lang="en" sz="1700" b="1"/>
              <a:t>Sampling Error Formula</a:t>
            </a:r>
            <a:endParaRPr sz="1700" b="1"/>
          </a:p>
          <a:p>
            <a:pPr marL="0" lvl="0" indent="0" algn="l" rtl="0">
              <a:spcBef>
                <a:spcPts val="400"/>
              </a:spcBef>
              <a:spcAft>
                <a:spcPts val="0"/>
              </a:spcAft>
              <a:buNone/>
            </a:pPr>
            <a:endParaRPr/>
          </a:p>
        </p:txBody>
      </p:sp>
      <p:sp>
        <p:nvSpPr>
          <p:cNvPr id="310" name="Google Shape;310;p6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11150" algn="l" rtl="0">
              <a:lnSpc>
                <a:spcPct val="150000"/>
              </a:lnSpc>
              <a:spcBef>
                <a:spcPts val="1200"/>
              </a:spcBef>
              <a:spcAft>
                <a:spcPts val="0"/>
              </a:spcAft>
              <a:buClr>
                <a:schemeClr val="dk1"/>
              </a:buClr>
              <a:buSzPts val="1300"/>
              <a:buChar char="●"/>
            </a:pPr>
            <a:r>
              <a:rPr lang="en" sz="1300">
                <a:solidFill>
                  <a:schemeClr val="dk1"/>
                </a:solidFill>
              </a:rPr>
              <a:t>The measure of the sampling error can be calculated for particular sample size and design. This measure is termed as the </a:t>
            </a:r>
            <a:r>
              <a:rPr lang="en" sz="1300">
                <a:solidFill>
                  <a:srgbClr val="6AA84F"/>
                </a:solidFill>
              </a:rPr>
              <a:t>correctness of the sampling plan</a:t>
            </a:r>
            <a:r>
              <a:rPr lang="en" sz="1300">
                <a:solidFill>
                  <a:schemeClr val="dk1"/>
                </a:solidFill>
              </a:rPr>
              <a:t>. </a:t>
            </a:r>
            <a:endParaRPr sz="1300">
              <a:solidFill>
                <a:schemeClr val="dk1"/>
              </a:solidFill>
            </a:endParaRPr>
          </a:p>
          <a:p>
            <a:pPr marL="457200" lvl="0" indent="-311150" algn="l" rtl="0">
              <a:lnSpc>
                <a:spcPct val="150000"/>
              </a:lnSpc>
              <a:spcBef>
                <a:spcPts val="0"/>
              </a:spcBef>
              <a:spcAft>
                <a:spcPts val="0"/>
              </a:spcAft>
              <a:buClr>
                <a:schemeClr val="dk1"/>
              </a:buClr>
              <a:buSzPts val="1300"/>
              <a:buChar char="●"/>
            </a:pPr>
            <a:r>
              <a:rPr lang="en" sz="1300">
                <a:solidFill>
                  <a:schemeClr val="dk1"/>
                </a:solidFill>
              </a:rPr>
              <a:t>Sampling error is also due to the concept called sampling bias. This error is considered a </a:t>
            </a:r>
            <a:r>
              <a:rPr lang="en" sz="1300">
                <a:solidFill>
                  <a:srgbClr val="6AA84F"/>
                </a:solidFill>
              </a:rPr>
              <a:t>systematic error</a:t>
            </a:r>
            <a:r>
              <a:rPr lang="en" sz="1300">
                <a:solidFill>
                  <a:schemeClr val="dk1"/>
                </a:solidFill>
              </a:rPr>
              <a:t>.</a:t>
            </a:r>
            <a:endParaRPr sz="1300">
              <a:solidFill>
                <a:schemeClr val="dk1"/>
              </a:solidFill>
            </a:endParaRPr>
          </a:p>
          <a:p>
            <a:pPr marL="0" lvl="0" indent="0" algn="l" rtl="0">
              <a:spcBef>
                <a:spcPts val="1200"/>
              </a:spcBef>
              <a:spcAft>
                <a:spcPts val="0"/>
              </a:spcAft>
              <a:buClr>
                <a:schemeClr val="dk1"/>
              </a:buClr>
              <a:buSzPts val="1100"/>
              <a:buFont typeface="Arial"/>
              <a:buNone/>
            </a:pPr>
            <a:endParaRPr sz="1300">
              <a:solidFill>
                <a:schemeClr val="dk1"/>
              </a:solidFill>
            </a:endParaRPr>
          </a:p>
          <a:p>
            <a:pPr marL="0" lvl="0" indent="0" algn="l" rtl="0">
              <a:spcBef>
                <a:spcPts val="1200"/>
              </a:spcBef>
              <a:spcAft>
                <a:spcPts val="0"/>
              </a:spcAft>
              <a:buClr>
                <a:schemeClr val="dk1"/>
              </a:buClr>
              <a:buSzPts val="1100"/>
              <a:buFont typeface="Arial"/>
              <a:buNone/>
            </a:pPr>
            <a:r>
              <a:rPr lang="en" sz="1300">
                <a:solidFill>
                  <a:schemeClr val="dk1"/>
                </a:solidFill>
              </a:rPr>
              <a:t>If N is the sample size and SE is the sampling error, then</a:t>
            </a:r>
            <a:endParaRPr sz="1300">
              <a:solidFill>
                <a:schemeClr val="dk1"/>
              </a:solidFill>
            </a:endParaRPr>
          </a:p>
          <a:p>
            <a:pPr marL="0" lvl="0" indent="0" algn="ctr" rtl="0">
              <a:spcBef>
                <a:spcPts val="1200"/>
              </a:spcBef>
              <a:spcAft>
                <a:spcPts val="0"/>
              </a:spcAft>
              <a:buClr>
                <a:schemeClr val="dk1"/>
              </a:buClr>
              <a:buSzPts val="1100"/>
              <a:buFont typeface="Arial"/>
              <a:buNone/>
            </a:pPr>
            <a:r>
              <a:rPr lang="en" sz="1300" b="1">
                <a:solidFill>
                  <a:schemeClr val="dk1"/>
                </a:solidFill>
              </a:rPr>
              <a:t>Sampling Error, S. E = (1/√ N) 100</a:t>
            </a:r>
            <a:endParaRPr sz="1300" b="1">
              <a:solidFill>
                <a:schemeClr val="dk1"/>
              </a:solidFill>
            </a:endParaRPr>
          </a:p>
          <a:p>
            <a:pPr marL="0" lvl="0" indent="0" algn="l" rtl="0">
              <a:spcBef>
                <a:spcPts val="1200"/>
              </a:spcBef>
              <a:spcAft>
                <a:spcPts val="1200"/>
              </a:spcAft>
              <a:buNone/>
            </a:pP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61"/>
          <p:cNvSpPr txBox="1">
            <a:spLocks noGrp="1"/>
          </p:cNvSpPr>
          <p:nvPr>
            <p:ph type="body" idx="1"/>
          </p:nvPr>
        </p:nvSpPr>
        <p:spPr>
          <a:xfrm>
            <a:off x="311700" y="434550"/>
            <a:ext cx="8520600" cy="4134300"/>
          </a:xfrm>
          <a:prstGeom prst="rect">
            <a:avLst/>
          </a:prstGeom>
        </p:spPr>
        <p:txBody>
          <a:bodyPr spcFirstLastPara="1" wrap="square" lIns="91425" tIns="91425" rIns="91425" bIns="91425" anchor="t" anchorCtr="0">
            <a:normAutofit/>
          </a:bodyPr>
          <a:lstStyle/>
          <a:p>
            <a:pPr marL="0" lvl="0" indent="0" algn="l" rtl="0">
              <a:spcBef>
                <a:spcPts val="1800"/>
              </a:spcBef>
              <a:spcAft>
                <a:spcPts val="0"/>
              </a:spcAft>
              <a:buClr>
                <a:schemeClr val="dk1"/>
              </a:buClr>
              <a:buSzPts val="1100"/>
              <a:buFont typeface="Arial"/>
              <a:buNone/>
            </a:pPr>
            <a:r>
              <a:rPr lang="en" sz="1700" b="1">
                <a:solidFill>
                  <a:schemeClr val="dk1"/>
                </a:solidFill>
              </a:rPr>
              <a:t>Example of sampling error</a:t>
            </a:r>
            <a:endParaRPr sz="1100">
              <a:solidFill>
                <a:schemeClr val="dk1"/>
              </a:solidFill>
            </a:endParaRPr>
          </a:p>
          <a:p>
            <a:pPr marL="0" lvl="0" indent="0" algn="l" rtl="0">
              <a:spcBef>
                <a:spcPts val="1200"/>
              </a:spcBef>
              <a:spcAft>
                <a:spcPts val="0"/>
              </a:spcAft>
              <a:buClr>
                <a:schemeClr val="dk1"/>
              </a:buClr>
              <a:buSzPts val="1100"/>
              <a:buFont typeface="Arial"/>
              <a:buNone/>
            </a:pPr>
            <a:r>
              <a:rPr lang="en" sz="1100">
                <a:solidFill>
                  <a:schemeClr val="dk1"/>
                </a:solidFill>
              </a:rPr>
              <a:t>Let’s say a political party conducts a survey to find out how well-liked their candidate is before a major election. Instead of picking a random sample of the whole population to survey, they only ask their own members.</a:t>
            </a:r>
            <a:endParaRPr sz="1100">
              <a:solidFill>
                <a:schemeClr val="dk1"/>
              </a:solidFill>
            </a:endParaRPr>
          </a:p>
          <a:p>
            <a:pPr marL="0" lvl="0" indent="0" algn="l" rtl="0">
              <a:spcBef>
                <a:spcPts val="1200"/>
              </a:spcBef>
              <a:spcAft>
                <a:spcPts val="0"/>
              </a:spcAft>
              <a:buClr>
                <a:schemeClr val="dk1"/>
              </a:buClr>
              <a:buSzPts val="1100"/>
              <a:buFont typeface="Arial"/>
              <a:buNone/>
            </a:pPr>
            <a:r>
              <a:rPr lang="en" sz="1100">
                <a:solidFill>
                  <a:schemeClr val="dk1"/>
                </a:solidFill>
              </a:rPr>
              <a:t>The sample would be skewed since party members may have extremely different opinions and tastes from the rest of the population. Party members may care more about their candidate’s ideals or be more loyal to them. This may cause the survey to suggest more support than the general population has.</a:t>
            </a:r>
            <a:endParaRPr sz="1100">
              <a:solidFill>
                <a:schemeClr val="dk1"/>
              </a:solidFill>
            </a:endParaRPr>
          </a:p>
          <a:p>
            <a:pPr marL="0" lvl="0" indent="0" algn="l" rtl="0">
              <a:spcBef>
                <a:spcPts val="1200"/>
              </a:spcBef>
              <a:spcAft>
                <a:spcPts val="0"/>
              </a:spcAft>
              <a:buClr>
                <a:schemeClr val="dk1"/>
              </a:buClr>
              <a:buSzPts val="1100"/>
              <a:buFont typeface="Arial"/>
              <a:buNone/>
            </a:pPr>
            <a:r>
              <a:rPr lang="en" sz="1100">
                <a:solidFill>
                  <a:schemeClr val="dk1"/>
                </a:solidFill>
              </a:rPr>
              <a:t>Suppose the survey results are used to make campaign decisions, such as where to allocate money or which issues to prioritize. In that case, they may not accurately reflect the candidate’s support among the people. This could result in a poor campaign plan, affecting their election chances.</a:t>
            </a:r>
            <a:endParaRPr sz="1100">
              <a:solidFill>
                <a:schemeClr val="dk1"/>
              </a:solidFill>
            </a:endParaRPr>
          </a:p>
          <a:p>
            <a:pPr marL="0" lvl="0" indent="0" algn="l" rtl="0">
              <a:spcBef>
                <a:spcPts val="1200"/>
              </a:spcBef>
              <a:spcAft>
                <a:spcPts val="0"/>
              </a:spcAft>
              <a:buClr>
                <a:schemeClr val="dk1"/>
              </a:buClr>
              <a:buSzPts val="1100"/>
              <a:buFont typeface="Arial"/>
              <a:buNone/>
            </a:pPr>
            <a:r>
              <a:rPr lang="en" sz="1100">
                <a:solidFill>
                  <a:schemeClr val="dk1"/>
                </a:solidFill>
              </a:rPr>
              <a:t>To avoid these kinds of sampling errors, it is essential to use a sampling method that is representative of the population being studied, such as random sampling or stratified random sampling, and to make sure that the sample size is big enough to give accurate results.</a:t>
            </a:r>
            <a:endParaRPr sz="1100">
              <a:solidFill>
                <a:schemeClr val="dk1"/>
              </a:solidFill>
            </a:endParaRPr>
          </a:p>
          <a:p>
            <a:pPr marL="0" lvl="0" indent="0" algn="l" rtl="0">
              <a:spcBef>
                <a:spcPts val="1200"/>
              </a:spcBef>
              <a:spcAft>
                <a:spcPts val="12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1800"/>
              </a:spcBef>
              <a:spcAft>
                <a:spcPts val="400"/>
              </a:spcAft>
              <a:buNone/>
            </a:pPr>
            <a:r>
              <a:rPr lang="en" sz="1700" b="1"/>
              <a:t>Population vs. sample</a:t>
            </a:r>
            <a:endParaRPr/>
          </a:p>
        </p:txBody>
      </p:sp>
      <p:sp>
        <p:nvSpPr>
          <p:cNvPr id="77" name="Google Shape;77;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17500" algn="l" rtl="0">
              <a:spcBef>
                <a:spcPts val="1200"/>
              </a:spcBef>
              <a:spcAft>
                <a:spcPts val="0"/>
              </a:spcAft>
              <a:buClr>
                <a:schemeClr val="dk1"/>
              </a:buClr>
              <a:buSzPts val="1400"/>
              <a:buChar char="●"/>
            </a:pPr>
            <a:r>
              <a:rPr lang="en" sz="1400">
                <a:solidFill>
                  <a:schemeClr val="dk1"/>
                </a:solidFill>
              </a:rPr>
              <a:t>The </a:t>
            </a:r>
            <a:r>
              <a:rPr lang="en" sz="1400" b="1">
                <a:solidFill>
                  <a:schemeClr val="dk1"/>
                </a:solidFill>
              </a:rPr>
              <a:t>population</a:t>
            </a:r>
            <a:r>
              <a:rPr lang="en" sz="1400">
                <a:solidFill>
                  <a:schemeClr val="dk1"/>
                </a:solidFill>
              </a:rPr>
              <a:t> is the entire group that you want to draw conclusions about.</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The </a:t>
            </a:r>
            <a:r>
              <a:rPr lang="en" sz="1400" b="1">
                <a:solidFill>
                  <a:schemeClr val="dk1"/>
                </a:solidFill>
              </a:rPr>
              <a:t>sample</a:t>
            </a:r>
            <a:r>
              <a:rPr lang="en" sz="1400">
                <a:solidFill>
                  <a:schemeClr val="dk1"/>
                </a:solidFill>
              </a:rPr>
              <a:t> is the specific group of individuals that you will collect data from.</a:t>
            </a:r>
            <a:endParaRPr sz="1400">
              <a:solidFill>
                <a:schemeClr val="dk1"/>
              </a:solidFill>
            </a:endParaRPr>
          </a:p>
          <a:p>
            <a:pPr marL="0" lvl="0" indent="0" algn="l" rtl="0">
              <a:spcBef>
                <a:spcPts val="1200"/>
              </a:spcBef>
              <a:spcAft>
                <a:spcPts val="1200"/>
              </a:spcAft>
              <a:buNone/>
            </a:pPr>
            <a:endParaRPr sz="2100"/>
          </a:p>
        </p:txBody>
      </p:sp>
      <p:pic>
        <p:nvPicPr>
          <p:cNvPr id="78" name="Google Shape;78;p17"/>
          <p:cNvPicPr preferRelativeResize="0"/>
          <p:nvPr/>
        </p:nvPicPr>
        <p:blipFill>
          <a:blip r:embed="rId3">
            <a:alphaModFix/>
          </a:blip>
          <a:stretch>
            <a:fillRect/>
          </a:stretch>
        </p:blipFill>
        <p:spPr>
          <a:xfrm>
            <a:off x="3243850" y="2096113"/>
            <a:ext cx="2343150" cy="1914525"/>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62"/>
          <p:cNvSpPr txBox="1">
            <a:spLocks noGrp="1"/>
          </p:cNvSpPr>
          <p:nvPr>
            <p:ph type="body" idx="1"/>
          </p:nvPr>
        </p:nvSpPr>
        <p:spPr>
          <a:xfrm>
            <a:off x="311700" y="819250"/>
            <a:ext cx="8520600" cy="3749700"/>
          </a:xfrm>
          <a:prstGeom prst="rect">
            <a:avLst/>
          </a:prstGeom>
        </p:spPr>
        <p:txBody>
          <a:bodyPr spcFirstLastPara="1" wrap="square" lIns="91425" tIns="91425" rIns="91425" bIns="91425" anchor="t" anchorCtr="0">
            <a:normAutofit/>
          </a:bodyPr>
          <a:lstStyle/>
          <a:p>
            <a:pPr marL="0" lvl="0" indent="0" algn="l" rtl="0">
              <a:spcBef>
                <a:spcPts val="1800"/>
              </a:spcBef>
              <a:spcAft>
                <a:spcPts val="0"/>
              </a:spcAft>
              <a:buClr>
                <a:schemeClr val="dk1"/>
              </a:buClr>
              <a:buSzPts val="1100"/>
              <a:buFont typeface="Arial"/>
              <a:buNone/>
            </a:pPr>
            <a:r>
              <a:rPr lang="en" sz="1700" b="1">
                <a:solidFill>
                  <a:schemeClr val="dk1"/>
                </a:solidFill>
              </a:rPr>
              <a:t>Controlling your sampling error</a:t>
            </a:r>
            <a:endParaRPr sz="1700" b="1">
              <a:solidFill>
                <a:schemeClr val="dk1"/>
              </a:solidFill>
            </a:endParaRPr>
          </a:p>
          <a:p>
            <a:pPr marL="0" lvl="0" indent="0" algn="l" rtl="0">
              <a:spcBef>
                <a:spcPts val="1200"/>
              </a:spcBef>
              <a:spcAft>
                <a:spcPts val="0"/>
              </a:spcAft>
              <a:buClr>
                <a:schemeClr val="dk1"/>
              </a:buClr>
              <a:buSzPts val="1100"/>
              <a:buFont typeface="Arial"/>
              <a:buNone/>
            </a:pPr>
            <a:r>
              <a:rPr lang="en" sz="1100">
                <a:solidFill>
                  <a:schemeClr val="dk1"/>
                </a:solidFill>
              </a:rPr>
              <a:t>Statistical theories help researchers measure the probability of sampling errors in sample size and population. </a:t>
            </a:r>
            <a:endParaRPr sz="1100">
              <a:solidFill>
                <a:schemeClr val="dk1"/>
              </a:solidFill>
            </a:endParaRPr>
          </a:p>
          <a:p>
            <a:pPr marL="0" lvl="0" indent="0" algn="l" rtl="0">
              <a:spcBef>
                <a:spcPts val="1200"/>
              </a:spcBef>
              <a:spcAft>
                <a:spcPts val="0"/>
              </a:spcAft>
              <a:buClr>
                <a:schemeClr val="dk1"/>
              </a:buClr>
              <a:buSzPts val="1100"/>
              <a:buFont typeface="Arial"/>
              <a:buNone/>
            </a:pPr>
            <a:r>
              <a:rPr lang="en" sz="1100">
                <a:solidFill>
                  <a:schemeClr val="dk1"/>
                </a:solidFill>
              </a:rPr>
              <a:t>The size of the sample considered from the population primarily determines the size of the sampling error. </a:t>
            </a:r>
            <a:r>
              <a:rPr lang="en" sz="1100">
                <a:solidFill>
                  <a:srgbClr val="6AA84F"/>
                </a:solidFill>
              </a:rPr>
              <a:t>Larger sample sizes</a:t>
            </a:r>
            <a:r>
              <a:rPr lang="en" sz="1100">
                <a:solidFill>
                  <a:schemeClr val="dk1"/>
                </a:solidFill>
              </a:rPr>
              <a:t> tend to encounter a lower rate of errors.</a:t>
            </a:r>
            <a:endParaRPr sz="1100">
              <a:solidFill>
                <a:schemeClr val="dk1"/>
              </a:solidFill>
            </a:endParaRPr>
          </a:p>
          <a:p>
            <a:pPr marL="0" lvl="0" indent="0" algn="l" rtl="0">
              <a:spcBef>
                <a:spcPts val="1200"/>
              </a:spcBef>
              <a:spcAft>
                <a:spcPts val="0"/>
              </a:spcAft>
              <a:buClr>
                <a:schemeClr val="dk1"/>
              </a:buClr>
              <a:buSzPts val="1100"/>
              <a:buFont typeface="Arial"/>
              <a:buNone/>
            </a:pPr>
            <a:r>
              <a:rPr lang="en" sz="1100">
                <a:solidFill>
                  <a:schemeClr val="dk1"/>
                </a:solidFill>
              </a:rPr>
              <a:t>Researchers use a metric known as the </a:t>
            </a:r>
            <a:r>
              <a:rPr lang="en" sz="1100">
                <a:solidFill>
                  <a:srgbClr val="6AA84F"/>
                </a:solidFill>
              </a:rPr>
              <a:t>margin of error</a:t>
            </a:r>
            <a:r>
              <a:rPr lang="en" sz="1100">
                <a:solidFill>
                  <a:schemeClr val="dk1"/>
                </a:solidFill>
              </a:rPr>
              <a:t> to understand and evaluate the margin of error. Usually, a confidence level of 95% is considered to be the desired confidence level.</a:t>
            </a:r>
            <a:endParaRPr sz="1100">
              <a:solidFill>
                <a:schemeClr val="dk1"/>
              </a:solidFill>
            </a:endParaRPr>
          </a:p>
          <a:p>
            <a:pPr marL="0" lvl="0" indent="0" algn="l" rtl="0">
              <a:spcBef>
                <a:spcPts val="1200"/>
              </a:spcBef>
              <a:spcAft>
                <a:spcPts val="1200"/>
              </a:spcAft>
              <a:buNone/>
            </a:pP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6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1800"/>
              </a:spcBef>
              <a:spcAft>
                <a:spcPts val="0"/>
              </a:spcAft>
              <a:buClr>
                <a:schemeClr val="dk1"/>
              </a:buClr>
              <a:buSzPts val="1100"/>
              <a:buFont typeface="Arial"/>
              <a:buNone/>
            </a:pPr>
            <a:r>
              <a:rPr lang="en" sz="1700" b="1">
                <a:solidFill>
                  <a:schemeClr val="dk1"/>
                </a:solidFill>
              </a:rPr>
              <a:t>How to Reduce Sampling Error?</a:t>
            </a:r>
            <a:endParaRPr sz="1700" b="1">
              <a:solidFill>
                <a:schemeClr val="dk1"/>
              </a:solidFill>
            </a:endParaRPr>
          </a:p>
          <a:p>
            <a:pPr marL="0" lvl="0" indent="0" algn="l" rtl="0">
              <a:spcBef>
                <a:spcPts val="1200"/>
              </a:spcBef>
              <a:spcAft>
                <a:spcPts val="0"/>
              </a:spcAft>
              <a:buClr>
                <a:schemeClr val="dk1"/>
              </a:buClr>
              <a:buSzPts val="1100"/>
              <a:buFont typeface="Arial"/>
              <a:buNone/>
            </a:pPr>
            <a:r>
              <a:rPr lang="en" sz="1100">
                <a:solidFill>
                  <a:schemeClr val="dk1"/>
                </a:solidFill>
              </a:rPr>
              <a:t>There are two methods by which this sampling error can be reduced. The methods are</a:t>
            </a:r>
            <a:endParaRPr sz="1100">
              <a:solidFill>
                <a:schemeClr val="dk1"/>
              </a:solidFill>
            </a:endParaRPr>
          </a:p>
          <a:p>
            <a:pPr marL="457200" lvl="0" indent="-298450" algn="l" rtl="0">
              <a:spcBef>
                <a:spcPts val="1200"/>
              </a:spcBef>
              <a:spcAft>
                <a:spcPts val="0"/>
              </a:spcAft>
              <a:buClr>
                <a:schemeClr val="dk1"/>
              </a:buClr>
              <a:buSzPts val="1100"/>
              <a:buAutoNum type="arabicPeriod"/>
            </a:pPr>
            <a:r>
              <a:rPr lang="en" sz="1100">
                <a:solidFill>
                  <a:schemeClr val="dk1"/>
                </a:solidFill>
              </a:rPr>
              <a:t>Increasing sample size</a:t>
            </a:r>
            <a:endParaRPr sz="1100">
              <a:solidFill>
                <a:schemeClr val="dk1"/>
              </a:solidFill>
            </a:endParaRPr>
          </a:p>
          <a:p>
            <a:pPr marL="457200" lvl="0" indent="-298450" algn="l" rtl="0">
              <a:spcBef>
                <a:spcPts val="0"/>
              </a:spcBef>
              <a:spcAft>
                <a:spcPts val="0"/>
              </a:spcAft>
              <a:buClr>
                <a:schemeClr val="dk1"/>
              </a:buClr>
              <a:buSzPts val="1100"/>
              <a:buAutoNum type="arabicPeriod"/>
            </a:pPr>
            <a:r>
              <a:rPr lang="en" sz="1100">
                <a:solidFill>
                  <a:schemeClr val="dk1"/>
                </a:solidFill>
              </a:rPr>
              <a:t>Stratification</a:t>
            </a:r>
            <a:endParaRPr sz="1100">
              <a:solidFill>
                <a:schemeClr val="dk1"/>
              </a:solidFill>
            </a:endParaRPr>
          </a:p>
          <a:p>
            <a:pPr marL="0" lvl="0" indent="0" algn="l" rtl="0">
              <a:spcBef>
                <a:spcPts val="1200"/>
              </a:spcBef>
              <a:spcAft>
                <a:spcPts val="1200"/>
              </a:spcAft>
              <a:buNone/>
            </a:pP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64"/>
          <p:cNvSpPr txBox="1">
            <a:spLocks noGrp="1"/>
          </p:cNvSpPr>
          <p:nvPr>
            <p:ph type="body" idx="1"/>
          </p:nvPr>
        </p:nvSpPr>
        <p:spPr>
          <a:xfrm>
            <a:off x="311700" y="810525"/>
            <a:ext cx="8520600" cy="3416400"/>
          </a:xfrm>
          <a:prstGeom prst="rect">
            <a:avLst/>
          </a:prstGeom>
        </p:spPr>
        <p:txBody>
          <a:bodyPr spcFirstLastPara="1" wrap="square" lIns="91425" tIns="91425" rIns="91425" bIns="91425" anchor="t" anchorCtr="0">
            <a:normAutofit/>
          </a:bodyPr>
          <a:lstStyle/>
          <a:p>
            <a:pPr marL="0" lvl="0" indent="0" algn="l" rtl="0">
              <a:spcBef>
                <a:spcPts val="1400"/>
              </a:spcBef>
              <a:spcAft>
                <a:spcPts val="0"/>
              </a:spcAft>
              <a:buClr>
                <a:schemeClr val="dk1"/>
              </a:buClr>
              <a:buSzPts val="1100"/>
              <a:buFont typeface="Arial"/>
              <a:buNone/>
            </a:pPr>
            <a:r>
              <a:rPr lang="en" sz="1300" b="1">
                <a:solidFill>
                  <a:schemeClr val="dk1"/>
                </a:solidFill>
              </a:rPr>
              <a:t>Increasing Sample Size</a:t>
            </a:r>
            <a:endParaRPr sz="1300" b="1">
              <a:solidFill>
                <a:schemeClr val="dk1"/>
              </a:solidFill>
            </a:endParaRPr>
          </a:p>
          <a:p>
            <a:pPr marL="0" lvl="0" indent="0" algn="l" rtl="0">
              <a:spcBef>
                <a:spcPts val="1400"/>
              </a:spcBef>
              <a:spcAft>
                <a:spcPts val="0"/>
              </a:spcAft>
              <a:buClr>
                <a:schemeClr val="dk1"/>
              </a:buClr>
              <a:buSzPts val="1100"/>
              <a:buFont typeface="Arial"/>
              <a:buNone/>
            </a:pPr>
            <a:endParaRPr sz="1300" b="1">
              <a:solidFill>
                <a:schemeClr val="dk1"/>
              </a:solidFill>
            </a:endParaRPr>
          </a:p>
          <a:p>
            <a:pPr marL="0" lvl="0" indent="0" algn="l" rtl="0">
              <a:spcBef>
                <a:spcPts val="1200"/>
              </a:spcBef>
              <a:spcAft>
                <a:spcPts val="0"/>
              </a:spcAft>
              <a:buClr>
                <a:schemeClr val="dk1"/>
              </a:buClr>
              <a:buSzPts val="1100"/>
              <a:buFont typeface="Arial"/>
              <a:buNone/>
            </a:pPr>
            <a:r>
              <a:rPr lang="en" sz="1200">
                <a:solidFill>
                  <a:schemeClr val="dk1"/>
                </a:solidFill>
              </a:rPr>
              <a:t>From a population, we can select any sample of any size. </a:t>
            </a:r>
            <a:endParaRPr sz="1200">
              <a:solidFill>
                <a:schemeClr val="dk1"/>
              </a:solidFill>
            </a:endParaRPr>
          </a:p>
          <a:p>
            <a:pPr marL="0" lvl="0" indent="0" algn="l" rtl="0">
              <a:spcBef>
                <a:spcPts val="1200"/>
              </a:spcBef>
              <a:spcAft>
                <a:spcPts val="0"/>
              </a:spcAft>
              <a:buClr>
                <a:schemeClr val="dk1"/>
              </a:buClr>
              <a:buSzPts val="1100"/>
              <a:buFont typeface="Arial"/>
              <a:buNone/>
            </a:pPr>
            <a:r>
              <a:rPr lang="en" sz="1200">
                <a:solidFill>
                  <a:schemeClr val="dk1"/>
                </a:solidFill>
              </a:rPr>
              <a:t>The size depends on the experiment and the situation. If the size of the sample increases, the chance of occurrence of the sampling error will be less. </a:t>
            </a:r>
            <a:r>
              <a:rPr lang="en" sz="1200">
                <a:solidFill>
                  <a:srgbClr val="6AA84F"/>
                </a:solidFill>
              </a:rPr>
              <a:t>There will be no error if the sample size and the population size coincide. </a:t>
            </a:r>
            <a:endParaRPr sz="1200">
              <a:solidFill>
                <a:srgbClr val="6AA84F"/>
              </a:solidFill>
            </a:endParaRPr>
          </a:p>
          <a:p>
            <a:pPr marL="0" lvl="0" indent="0" algn="l" rtl="0">
              <a:spcBef>
                <a:spcPts val="1200"/>
              </a:spcBef>
              <a:spcAft>
                <a:spcPts val="0"/>
              </a:spcAft>
              <a:buClr>
                <a:schemeClr val="dk1"/>
              </a:buClr>
              <a:buSzPts val="1100"/>
              <a:buFont typeface="Arial"/>
              <a:buNone/>
            </a:pPr>
            <a:r>
              <a:rPr lang="en" sz="1200">
                <a:solidFill>
                  <a:schemeClr val="dk1"/>
                </a:solidFill>
              </a:rPr>
              <a:t>Hence, sampling error is in inverse proportion to the sample size.</a:t>
            </a:r>
            <a:endParaRPr sz="1200">
              <a:solidFill>
                <a:schemeClr val="dk1"/>
              </a:solidFill>
            </a:endParaRPr>
          </a:p>
          <a:p>
            <a:pPr marL="0" lvl="0" indent="0" algn="l" rtl="0">
              <a:spcBef>
                <a:spcPts val="1200"/>
              </a:spcBef>
              <a:spcAft>
                <a:spcPts val="1200"/>
              </a:spcAft>
              <a:buNone/>
            </a:pP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65"/>
          <p:cNvSpPr txBox="1">
            <a:spLocks noGrp="1"/>
          </p:cNvSpPr>
          <p:nvPr>
            <p:ph type="body" idx="1"/>
          </p:nvPr>
        </p:nvSpPr>
        <p:spPr>
          <a:xfrm>
            <a:off x="283200" y="796275"/>
            <a:ext cx="8520600" cy="3416400"/>
          </a:xfrm>
          <a:prstGeom prst="rect">
            <a:avLst/>
          </a:prstGeom>
        </p:spPr>
        <p:txBody>
          <a:bodyPr spcFirstLastPara="1" wrap="square" lIns="91425" tIns="91425" rIns="91425" bIns="91425" anchor="t" anchorCtr="0">
            <a:normAutofit lnSpcReduction="10000"/>
          </a:bodyPr>
          <a:lstStyle/>
          <a:p>
            <a:pPr marL="0" lvl="0" indent="0" algn="l" rtl="0">
              <a:spcBef>
                <a:spcPts val="1400"/>
              </a:spcBef>
              <a:spcAft>
                <a:spcPts val="0"/>
              </a:spcAft>
              <a:buClr>
                <a:schemeClr val="dk1"/>
              </a:buClr>
              <a:buSzPts val="1100"/>
              <a:buFont typeface="Arial"/>
              <a:buNone/>
            </a:pPr>
            <a:r>
              <a:rPr lang="en" sz="1400" b="1">
                <a:solidFill>
                  <a:schemeClr val="dk1"/>
                </a:solidFill>
              </a:rPr>
              <a:t>Stratification</a:t>
            </a:r>
            <a:endParaRPr sz="1400" b="1">
              <a:solidFill>
                <a:schemeClr val="dk1"/>
              </a:solidFill>
            </a:endParaRPr>
          </a:p>
          <a:p>
            <a:pPr marL="0" lvl="0" indent="0" algn="l" rtl="0">
              <a:spcBef>
                <a:spcPts val="1200"/>
              </a:spcBef>
              <a:spcAft>
                <a:spcPts val="0"/>
              </a:spcAft>
              <a:buClr>
                <a:schemeClr val="dk1"/>
              </a:buClr>
              <a:buSzPts val="1100"/>
              <a:buFont typeface="Arial"/>
              <a:buNone/>
            </a:pPr>
            <a:r>
              <a:rPr lang="en" sz="1300">
                <a:solidFill>
                  <a:schemeClr val="dk1"/>
                </a:solidFill>
              </a:rPr>
              <a:t>If all the population units are homogeneous or the population has the same characteristic feature, it’s very easy to get a sample. </a:t>
            </a:r>
            <a:endParaRPr sz="1300">
              <a:solidFill>
                <a:schemeClr val="dk1"/>
              </a:solidFill>
            </a:endParaRPr>
          </a:p>
          <a:p>
            <a:pPr marL="0" lvl="0" indent="0" algn="l" rtl="0">
              <a:spcBef>
                <a:spcPts val="1200"/>
              </a:spcBef>
              <a:spcAft>
                <a:spcPts val="0"/>
              </a:spcAft>
              <a:buClr>
                <a:schemeClr val="dk1"/>
              </a:buClr>
              <a:buSzPts val="1100"/>
              <a:buFont typeface="Arial"/>
              <a:buNone/>
            </a:pPr>
            <a:r>
              <a:rPr lang="en" sz="1300">
                <a:solidFill>
                  <a:schemeClr val="dk1"/>
                </a:solidFill>
              </a:rPr>
              <a:t>The sample can be taken as a representative of the entire population. But if the population is not homogeneous (i.e population with the different characteristic features); it is impossible to get a perfect sample. </a:t>
            </a:r>
            <a:endParaRPr sz="1300">
              <a:solidFill>
                <a:schemeClr val="dk1"/>
              </a:solidFill>
            </a:endParaRPr>
          </a:p>
          <a:p>
            <a:pPr marL="0" lvl="0" indent="0" algn="l" rtl="0">
              <a:spcBef>
                <a:spcPts val="1200"/>
              </a:spcBef>
              <a:spcAft>
                <a:spcPts val="0"/>
              </a:spcAft>
              <a:buClr>
                <a:schemeClr val="dk1"/>
              </a:buClr>
              <a:buSzPts val="1100"/>
              <a:buFont typeface="Arial"/>
              <a:buNone/>
            </a:pPr>
            <a:r>
              <a:rPr lang="en" sz="1300">
                <a:solidFill>
                  <a:schemeClr val="dk1"/>
                </a:solidFill>
              </a:rPr>
              <a:t>In such conditions, to get a better representative, the sample design is altered. The population is classified into different groups called</a:t>
            </a:r>
            <a:r>
              <a:rPr lang="en" sz="1300">
                <a:solidFill>
                  <a:srgbClr val="6AA84F"/>
                </a:solidFill>
              </a:rPr>
              <a:t> strata,</a:t>
            </a:r>
            <a:r>
              <a:rPr lang="en" sz="1300">
                <a:solidFill>
                  <a:schemeClr val="dk1"/>
                </a:solidFill>
              </a:rPr>
              <a:t> that contain similar units.</a:t>
            </a:r>
            <a:endParaRPr sz="1300">
              <a:solidFill>
                <a:schemeClr val="dk1"/>
              </a:solidFill>
            </a:endParaRPr>
          </a:p>
          <a:p>
            <a:pPr marL="0" lvl="0" indent="0" algn="l" rtl="0">
              <a:spcBef>
                <a:spcPts val="1200"/>
              </a:spcBef>
              <a:spcAft>
                <a:spcPts val="0"/>
              </a:spcAft>
              <a:buClr>
                <a:schemeClr val="dk1"/>
              </a:buClr>
              <a:buSzPts val="1100"/>
              <a:buFont typeface="Arial"/>
              <a:buNone/>
            </a:pPr>
            <a:r>
              <a:rPr lang="en" sz="1300">
                <a:solidFill>
                  <a:schemeClr val="dk1"/>
                </a:solidFill>
              </a:rPr>
              <a:t> From each of these strata, a </a:t>
            </a:r>
            <a:r>
              <a:rPr lang="en" sz="1300">
                <a:solidFill>
                  <a:srgbClr val="6AA84F"/>
                </a:solidFill>
              </a:rPr>
              <a:t>sub-sample is selected</a:t>
            </a:r>
            <a:r>
              <a:rPr lang="en" sz="1300">
                <a:solidFill>
                  <a:schemeClr val="dk1"/>
                </a:solidFill>
              </a:rPr>
              <a:t> in a random manner. Thus, all the groups are defined in the sample, the sampling error is reduced. </a:t>
            </a:r>
            <a:endParaRPr sz="1300">
              <a:solidFill>
                <a:schemeClr val="dk1"/>
              </a:solidFill>
            </a:endParaRPr>
          </a:p>
          <a:p>
            <a:pPr marL="0" lvl="0" indent="0" algn="l" rtl="0">
              <a:spcBef>
                <a:spcPts val="1200"/>
              </a:spcBef>
              <a:spcAft>
                <a:spcPts val="1200"/>
              </a:spcAft>
              <a:buClr>
                <a:schemeClr val="dk1"/>
              </a:buClr>
              <a:buSzPts val="1100"/>
              <a:buFont typeface="Arial"/>
              <a:buNone/>
            </a:pPr>
            <a:r>
              <a:rPr lang="en" sz="1300">
                <a:solidFill>
                  <a:schemeClr val="dk1"/>
                </a:solidFill>
              </a:rPr>
              <a:t>Hence, the sub-sample size from each stratum is in proportion with the stratum size.</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66"/>
          <p:cNvSpPr txBox="1">
            <a:spLocks noGrp="1"/>
          </p:cNvSpPr>
          <p:nvPr>
            <p:ph type="body" idx="1"/>
          </p:nvPr>
        </p:nvSpPr>
        <p:spPr>
          <a:xfrm>
            <a:off x="311700" y="863550"/>
            <a:ext cx="8520600" cy="981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Assume that the size of the population is 1000, out of which 600 are men, and 400 are women, select 100 members.</a:t>
            </a:r>
            <a:endParaRPr/>
          </a:p>
          <a:p>
            <a:pPr marL="0" lvl="0" indent="0" algn="l" rtl="0">
              <a:spcBef>
                <a:spcPts val="1200"/>
              </a:spcBef>
              <a:spcAft>
                <a:spcPts val="1200"/>
              </a:spcAft>
              <a:buNone/>
            </a:pPr>
            <a:endParaRPr/>
          </a:p>
        </p:txBody>
      </p:sp>
      <p:pic>
        <p:nvPicPr>
          <p:cNvPr id="341" name="Google Shape;341;p66"/>
          <p:cNvPicPr preferRelativeResize="0"/>
          <p:nvPr/>
        </p:nvPicPr>
        <p:blipFill>
          <a:blip r:embed="rId3">
            <a:alphaModFix/>
          </a:blip>
          <a:stretch>
            <a:fillRect/>
          </a:stretch>
        </p:blipFill>
        <p:spPr>
          <a:xfrm>
            <a:off x="1349113" y="1805350"/>
            <a:ext cx="6445776" cy="203475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6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1800"/>
              </a:spcBef>
              <a:spcAft>
                <a:spcPts val="0"/>
              </a:spcAft>
              <a:buClr>
                <a:schemeClr val="dk1"/>
              </a:buClr>
              <a:buSzPct val="60736"/>
              <a:buFont typeface="Arial"/>
              <a:buNone/>
            </a:pPr>
            <a:r>
              <a:rPr lang="en" sz="1811" b="1"/>
              <a:t>Sampling error vs. Sampling bias</a:t>
            </a:r>
            <a:endParaRPr sz="1811" b="1"/>
          </a:p>
          <a:p>
            <a:pPr marL="0" lvl="0" indent="0" algn="l" rtl="0">
              <a:spcBef>
                <a:spcPts val="400"/>
              </a:spcBef>
              <a:spcAft>
                <a:spcPts val="0"/>
              </a:spcAft>
              <a:buNone/>
            </a:pPr>
            <a:endParaRPr/>
          </a:p>
        </p:txBody>
      </p:sp>
      <p:sp>
        <p:nvSpPr>
          <p:cNvPr id="347" name="Google Shape;347;p6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1200"/>
              </a:spcBef>
              <a:spcAft>
                <a:spcPts val="0"/>
              </a:spcAft>
              <a:buClr>
                <a:schemeClr val="dk1"/>
              </a:buClr>
              <a:buSzPts val="1100"/>
              <a:buFont typeface="Arial"/>
              <a:buNone/>
            </a:pPr>
            <a:r>
              <a:rPr lang="en" sz="1400">
                <a:solidFill>
                  <a:schemeClr val="dk1"/>
                </a:solidFill>
              </a:rPr>
              <a:t>Sampling in statistics means choosing the research group. Sampling error and sampling bias affect sample accuracy and representativeness in statistics.</a:t>
            </a:r>
            <a:endParaRPr sz="1400">
              <a:solidFill>
                <a:schemeClr val="dk1"/>
              </a:solidFill>
            </a:endParaRPr>
          </a:p>
          <a:p>
            <a:pPr marL="0" lvl="0" indent="0" algn="l" rtl="0">
              <a:spcBef>
                <a:spcPts val="1200"/>
              </a:spcBef>
              <a:spcAft>
                <a:spcPts val="0"/>
              </a:spcAft>
              <a:buClr>
                <a:schemeClr val="dk1"/>
              </a:buClr>
              <a:buSzPts val="1100"/>
              <a:buFont typeface="Arial"/>
              <a:buNone/>
            </a:pPr>
            <a:r>
              <a:rPr lang="en" sz="1400">
                <a:solidFill>
                  <a:srgbClr val="6AA84F"/>
                </a:solidFill>
              </a:rPr>
              <a:t>Sampling error occurs because a sample is a subset of the population and may not precisely represent it. </a:t>
            </a:r>
            <a:endParaRPr sz="1400">
              <a:solidFill>
                <a:srgbClr val="6AA84F"/>
              </a:solidFill>
            </a:endParaRPr>
          </a:p>
          <a:p>
            <a:pPr marL="0" lvl="0" indent="0" algn="l" rtl="0">
              <a:spcBef>
                <a:spcPts val="1200"/>
              </a:spcBef>
              <a:spcAft>
                <a:spcPts val="0"/>
              </a:spcAft>
              <a:buClr>
                <a:schemeClr val="dk1"/>
              </a:buClr>
              <a:buSzPts val="1100"/>
              <a:buFont typeface="Arial"/>
              <a:buNone/>
            </a:pPr>
            <a:r>
              <a:rPr lang="en" sz="1400">
                <a:solidFill>
                  <a:srgbClr val="6AA84F"/>
                </a:solidFill>
              </a:rPr>
              <a:t>Instead, sampling bias occurs when the sample is not representative of the population. </a:t>
            </a:r>
            <a:endParaRPr sz="1400">
              <a:solidFill>
                <a:srgbClr val="6AA84F"/>
              </a:solidFill>
            </a:endParaRPr>
          </a:p>
          <a:p>
            <a:pPr marL="0" lvl="0" indent="0" algn="l" rtl="0">
              <a:spcBef>
                <a:spcPts val="1200"/>
              </a:spcBef>
              <a:spcAft>
                <a:spcPts val="1200"/>
              </a:spcAft>
              <a:buClr>
                <a:schemeClr val="dk1"/>
              </a:buClr>
              <a:buSzPts val="1100"/>
              <a:buFont typeface="Arial"/>
              <a:buNone/>
            </a:pPr>
            <a:r>
              <a:rPr lang="en" sz="1400">
                <a:solidFill>
                  <a:schemeClr val="dk1"/>
                </a:solidFill>
              </a:rPr>
              <a:t>This may happen if the method used to choose the sample favors or excludes particular sorts of people, resulting in an </a:t>
            </a:r>
            <a:r>
              <a:rPr lang="en" sz="1400">
                <a:solidFill>
                  <a:srgbClr val="6AA84F"/>
                </a:solidFill>
              </a:rPr>
              <a:t>overrepresentation or underrepresentation</a:t>
            </a:r>
            <a:r>
              <a:rPr lang="en" sz="1400">
                <a:solidFill>
                  <a:schemeClr val="dk1"/>
                </a:solidFill>
              </a:rPr>
              <a:t> of particular groups.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pic>
        <p:nvPicPr>
          <p:cNvPr id="352" name="Google Shape;352;p68"/>
          <p:cNvPicPr preferRelativeResize="0"/>
          <p:nvPr/>
        </p:nvPicPr>
        <p:blipFill>
          <a:blip r:embed="rId3">
            <a:alphaModFix/>
          </a:blip>
          <a:stretch>
            <a:fillRect/>
          </a:stretch>
        </p:blipFill>
        <p:spPr>
          <a:xfrm>
            <a:off x="2133463" y="1012625"/>
            <a:ext cx="4962525" cy="2705100"/>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6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298450" algn="l" rtl="0">
              <a:spcBef>
                <a:spcPts val="1200"/>
              </a:spcBef>
              <a:spcAft>
                <a:spcPts val="0"/>
              </a:spcAft>
              <a:buClr>
                <a:schemeClr val="dk1"/>
              </a:buClr>
              <a:buSzPts val="1100"/>
              <a:buChar char="●"/>
            </a:pPr>
            <a:r>
              <a:rPr lang="en" sz="1300" b="1">
                <a:solidFill>
                  <a:schemeClr val="dk1"/>
                </a:solidFill>
              </a:rPr>
              <a:t>Increase sample size</a:t>
            </a:r>
            <a:br>
              <a:rPr lang="en" sz="1300" b="1">
                <a:solidFill>
                  <a:schemeClr val="dk1"/>
                </a:solidFill>
              </a:rPr>
            </a:br>
            <a:r>
              <a:rPr lang="en" sz="1100">
                <a:solidFill>
                  <a:schemeClr val="dk1"/>
                </a:solidFill>
              </a:rPr>
              <a:t>A larger sample size is more accurate because the study gets closer to the actual population size.</a:t>
            </a:r>
            <a:endParaRPr sz="1100">
              <a:solidFill>
                <a:schemeClr val="dk1"/>
              </a:solidFill>
            </a:endParaRPr>
          </a:p>
          <a:p>
            <a:pPr marL="457200" lvl="0" indent="-298450" algn="l" rtl="0">
              <a:spcBef>
                <a:spcPts val="1000"/>
              </a:spcBef>
              <a:spcAft>
                <a:spcPts val="0"/>
              </a:spcAft>
              <a:buClr>
                <a:schemeClr val="dk1"/>
              </a:buClr>
              <a:buSzPts val="1100"/>
              <a:buChar char="●"/>
            </a:pPr>
            <a:r>
              <a:rPr lang="en" sz="1300" b="1">
                <a:solidFill>
                  <a:schemeClr val="dk1"/>
                </a:solidFill>
              </a:rPr>
              <a:t>Divide the population into groups</a:t>
            </a:r>
            <a:br>
              <a:rPr lang="en" sz="1300" b="1">
                <a:solidFill>
                  <a:schemeClr val="dk1"/>
                </a:solidFill>
              </a:rPr>
            </a:br>
            <a:r>
              <a:rPr lang="en" sz="1100">
                <a:solidFill>
                  <a:schemeClr val="dk1"/>
                </a:solidFill>
              </a:rPr>
              <a:t>Test groups according to their size in the population instead of a random sample. For example, if people of a specific demographic make up 20% of the population, make sure that your study is made up of this variable to reduce sampling bias.</a:t>
            </a:r>
            <a:endParaRPr sz="1100">
              <a:solidFill>
                <a:schemeClr val="dk1"/>
              </a:solidFill>
            </a:endParaRPr>
          </a:p>
          <a:p>
            <a:pPr marL="457200" lvl="0" indent="-298450" algn="l" rtl="0">
              <a:spcBef>
                <a:spcPts val="1200"/>
              </a:spcBef>
              <a:spcAft>
                <a:spcPts val="0"/>
              </a:spcAft>
              <a:buClr>
                <a:schemeClr val="dk1"/>
              </a:buClr>
              <a:buSzPts val="1100"/>
              <a:buChar char="●"/>
            </a:pPr>
            <a:r>
              <a:rPr lang="en" sz="1300" b="1">
                <a:solidFill>
                  <a:schemeClr val="dk1"/>
                </a:solidFill>
              </a:rPr>
              <a:t>Know your population</a:t>
            </a:r>
            <a:br>
              <a:rPr lang="en" sz="1300" b="1">
                <a:solidFill>
                  <a:schemeClr val="dk1"/>
                </a:solidFill>
              </a:rPr>
            </a:br>
            <a:r>
              <a:rPr lang="en" sz="1100">
                <a:solidFill>
                  <a:schemeClr val="dk1"/>
                </a:solidFill>
              </a:rPr>
              <a:t>Study your population and understand its demographic mix. Know what demographics use your product and service and ensure you only target the sample that matters.</a:t>
            </a:r>
            <a:endParaRPr sz="1100">
              <a:solidFill>
                <a:schemeClr val="dk1"/>
              </a:solidFill>
            </a:endParaRPr>
          </a:p>
          <a:p>
            <a:pPr marL="0" lvl="0" indent="0" algn="l" rtl="0">
              <a:spcBef>
                <a:spcPts val="1000"/>
              </a:spcBef>
              <a:spcAft>
                <a:spcPts val="1200"/>
              </a:spcAft>
              <a:buNone/>
            </a:pP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70"/>
          <p:cNvSpPr txBox="1">
            <a:spLocks noGrp="1"/>
          </p:cNvSpPr>
          <p:nvPr>
            <p:ph type="body" idx="1"/>
          </p:nvPr>
        </p:nvSpPr>
        <p:spPr>
          <a:xfrm>
            <a:off x="311700" y="569925"/>
            <a:ext cx="8520600" cy="3999000"/>
          </a:xfrm>
          <a:prstGeom prst="rect">
            <a:avLst/>
          </a:prstGeom>
        </p:spPr>
        <p:txBody>
          <a:bodyPr spcFirstLastPara="1" wrap="square" lIns="91425" tIns="91425" rIns="91425" bIns="91425" anchor="t" anchorCtr="0">
            <a:normAutofit fontScale="70000" lnSpcReduction="20000"/>
          </a:bodyPr>
          <a:lstStyle/>
          <a:p>
            <a:pPr marL="0" lvl="0" indent="0" algn="l" rtl="0">
              <a:spcBef>
                <a:spcPts val="1200"/>
              </a:spcBef>
              <a:spcAft>
                <a:spcPts val="0"/>
              </a:spcAft>
              <a:buClr>
                <a:schemeClr val="dk1"/>
              </a:buClr>
              <a:buSzPct val="61111"/>
              <a:buFont typeface="Arial"/>
              <a:buNone/>
            </a:pPr>
            <a:r>
              <a:rPr lang="en"/>
              <a:t>Surveys can have sampling and non-sampling errors. Survey findings can be affected by sampling and non-sampling mistakes.</a:t>
            </a:r>
            <a:endParaRPr/>
          </a:p>
          <a:p>
            <a:pPr marL="0" lvl="0" indent="0" algn="l" rtl="0">
              <a:spcBef>
                <a:spcPts val="1800"/>
              </a:spcBef>
              <a:spcAft>
                <a:spcPts val="0"/>
              </a:spcAft>
              <a:buClr>
                <a:schemeClr val="dk1"/>
              </a:buClr>
              <a:buSzPct val="64705"/>
              <a:buFont typeface="Arial"/>
              <a:buNone/>
            </a:pPr>
            <a:r>
              <a:rPr lang="en" sz="1700" b="1">
                <a:solidFill>
                  <a:schemeClr val="dk1"/>
                </a:solidFill>
              </a:rPr>
              <a:t>Sampling error</a:t>
            </a:r>
            <a:endParaRPr/>
          </a:p>
          <a:p>
            <a:pPr marL="0" lvl="0" indent="0" algn="l" rtl="0">
              <a:spcBef>
                <a:spcPts val="1200"/>
              </a:spcBef>
              <a:spcAft>
                <a:spcPts val="0"/>
              </a:spcAft>
              <a:buClr>
                <a:schemeClr val="dk1"/>
              </a:buClr>
              <a:buSzPct val="61111"/>
              <a:buFont typeface="Arial"/>
              <a:buNone/>
            </a:pPr>
            <a:r>
              <a:rPr lang="en">
                <a:solidFill>
                  <a:srgbClr val="6AA84F"/>
                </a:solidFill>
              </a:rPr>
              <a:t>Sampling error arises when a survey sample does not accurately represent the population</a:t>
            </a:r>
            <a:r>
              <a:rPr lang="en"/>
              <a:t> being researched due to random sampling. Sampling and non-response bias, measurement error, and sampling variability can cause this.</a:t>
            </a:r>
            <a:endParaRPr/>
          </a:p>
          <a:p>
            <a:pPr marL="0" lvl="0" indent="0" algn="l" rtl="0">
              <a:spcBef>
                <a:spcPts val="1200"/>
              </a:spcBef>
              <a:spcAft>
                <a:spcPts val="0"/>
              </a:spcAft>
              <a:buClr>
                <a:schemeClr val="dk1"/>
              </a:buClr>
              <a:buSzPct val="61111"/>
              <a:buFont typeface="Arial"/>
              <a:buNone/>
            </a:pPr>
            <a:r>
              <a:rPr lang="en">
                <a:solidFill>
                  <a:srgbClr val="6AA84F"/>
                </a:solidFill>
              </a:rPr>
              <a:t>Sampling error can be reduced by utilizing appropriate sampling procedures</a:t>
            </a:r>
            <a:r>
              <a:rPr lang="en"/>
              <a:t> and increasing the sample size.</a:t>
            </a:r>
            <a:endParaRPr/>
          </a:p>
          <a:p>
            <a:pPr marL="0" lvl="0" indent="0" algn="l" rtl="0">
              <a:spcBef>
                <a:spcPts val="1800"/>
              </a:spcBef>
              <a:spcAft>
                <a:spcPts val="0"/>
              </a:spcAft>
              <a:buClr>
                <a:schemeClr val="dk1"/>
              </a:buClr>
              <a:buSzPct val="64705"/>
              <a:buFont typeface="Arial"/>
              <a:buNone/>
            </a:pPr>
            <a:r>
              <a:rPr lang="en" sz="1700" b="1">
                <a:solidFill>
                  <a:schemeClr val="dk1"/>
                </a:solidFill>
              </a:rPr>
              <a:t>Non-sampling error</a:t>
            </a:r>
            <a:endParaRPr/>
          </a:p>
          <a:p>
            <a:pPr marL="0" lvl="0" indent="0" algn="l" rtl="0">
              <a:spcBef>
                <a:spcPts val="1200"/>
              </a:spcBef>
              <a:spcAft>
                <a:spcPts val="0"/>
              </a:spcAft>
              <a:buClr>
                <a:schemeClr val="dk1"/>
              </a:buClr>
              <a:buSzPct val="61111"/>
              <a:buFont typeface="Arial"/>
              <a:buNone/>
            </a:pPr>
            <a:r>
              <a:rPr lang="en">
                <a:solidFill>
                  <a:srgbClr val="6AA84F"/>
                </a:solidFill>
              </a:rPr>
              <a:t>Non-sampling error includes all survey errors other than sampling errors.</a:t>
            </a:r>
            <a:r>
              <a:rPr lang="en"/>
              <a:t> This includes questionnaire design, coding, data input, data collection, processing, and analysis errors. Improper interviewer training, insufficient or inaccurate data, or data analysis or reporting errors can create non-sampling errors.</a:t>
            </a:r>
            <a:endParaRPr/>
          </a:p>
          <a:p>
            <a:pPr marL="0" lvl="0" indent="0" algn="l" rtl="0">
              <a:spcBef>
                <a:spcPts val="1200"/>
              </a:spcBef>
              <a:spcAft>
                <a:spcPts val="0"/>
              </a:spcAft>
              <a:buClr>
                <a:schemeClr val="dk1"/>
              </a:buClr>
              <a:buSzPct val="61111"/>
              <a:buFont typeface="Arial"/>
              <a:buNone/>
            </a:pPr>
            <a:r>
              <a:rPr lang="en">
                <a:solidFill>
                  <a:srgbClr val="6AA84F"/>
                </a:solidFill>
              </a:rPr>
              <a:t>Non-sampling error can be decreased by applying quality control measures </a:t>
            </a:r>
            <a:r>
              <a:rPr lang="en"/>
              <a:t>and ensuring that all components of the survey process are properly designed, implemented, and monitored.</a:t>
            </a:r>
            <a:endParaRPr/>
          </a:p>
          <a:p>
            <a:pPr marL="0" lvl="0" indent="0" algn="l" rtl="0">
              <a:spcBef>
                <a:spcPts val="1200"/>
              </a:spcBef>
              <a:spcAft>
                <a:spcPts val="1200"/>
              </a:spcAft>
              <a:buNone/>
            </a:pP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72"/>
          <p:cNvSpPr txBox="1">
            <a:spLocks noGrp="1"/>
          </p:cNvSpPr>
          <p:nvPr>
            <p:ph type="title"/>
          </p:nvPr>
        </p:nvSpPr>
        <p:spPr>
          <a:xfrm>
            <a:off x="502825" y="16748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Measures of central tendency and variation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8"/>
          <p:cNvSpPr txBox="1">
            <a:spLocks noGrp="1"/>
          </p:cNvSpPr>
          <p:nvPr>
            <p:ph type="body" idx="1"/>
          </p:nvPr>
        </p:nvSpPr>
        <p:spPr>
          <a:xfrm>
            <a:off x="311700" y="826375"/>
            <a:ext cx="8520600" cy="3742500"/>
          </a:xfrm>
          <a:prstGeom prst="rect">
            <a:avLst/>
          </a:prstGeom>
        </p:spPr>
        <p:txBody>
          <a:bodyPr spcFirstLastPara="1" wrap="square" lIns="91425" tIns="91425" rIns="91425" bIns="91425" anchor="t" anchorCtr="0">
            <a:normAutofit/>
          </a:bodyPr>
          <a:lstStyle/>
          <a:p>
            <a:pPr marL="0" lvl="0" indent="0" algn="l" rtl="0">
              <a:spcBef>
                <a:spcPts val="1400"/>
              </a:spcBef>
              <a:spcAft>
                <a:spcPts val="0"/>
              </a:spcAft>
              <a:buClr>
                <a:schemeClr val="dk1"/>
              </a:buClr>
              <a:buSzPts val="1100"/>
              <a:buFont typeface="Arial"/>
              <a:buNone/>
            </a:pPr>
            <a:r>
              <a:rPr lang="en" sz="1300" b="1">
                <a:solidFill>
                  <a:schemeClr val="dk1"/>
                </a:solidFill>
              </a:rPr>
              <a:t>Sampling frame</a:t>
            </a:r>
            <a:endParaRPr sz="1300" b="1">
              <a:solidFill>
                <a:schemeClr val="dk1"/>
              </a:solidFill>
            </a:endParaRPr>
          </a:p>
          <a:p>
            <a:pPr marL="0" lvl="0" indent="0" algn="l" rtl="0">
              <a:spcBef>
                <a:spcPts val="1200"/>
              </a:spcBef>
              <a:spcAft>
                <a:spcPts val="0"/>
              </a:spcAft>
              <a:buClr>
                <a:schemeClr val="dk1"/>
              </a:buClr>
              <a:buSzPts val="1100"/>
              <a:buFont typeface="Arial"/>
              <a:buNone/>
            </a:pPr>
            <a:r>
              <a:rPr lang="en" sz="1300">
                <a:solidFill>
                  <a:schemeClr val="dk1"/>
                </a:solidFill>
              </a:rPr>
              <a:t>The sampling frame is the actual list of individuals that the sample will be drawn from. Ideally, it should include the entire target population (and nobody who is not part of that population).</a:t>
            </a:r>
            <a:endParaRPr sz="1300">
              <a:solidFill>
                <a:schemeClr val="dk1"/>
              </a:solidFill>
            </a:endParaRPr>
          </a:p>
          <a:p>
            <a:pPr marL="0" lvl="0" indent="0" algn="l" rtl="0">
              <a:spcBef>
                <a:spcPts val="1200"/>
              </a:spcBef>
              <a:spcAft>
                <a:spcPts val="1200"/>
              </a:spcAft>
              <a:buNone/>
            </a:pPr>
            <a:endParaRPr/>
          </a:p>
        </p:txBody>
      </p:sp>
      <p:pic>
        <p:nvPicPr>
          <p:cNvPr id="84" name="Google Shape;84;p18"/>
          <p:cNvPicPr preferRelativeResize="0"/>
          <p:nvPr/>
        </p:nvPicPr>
        <p:blipFill>
          <a:blip r:embed="rId3">
            <a:alphaModFix/>
          </a:blip>
          <a:stretch>
            <a:fillRect/>
          </a:stretch>
        </p:blipFill>
        <p:spPr>
          <a:xfrm>
            <a:off x="516013" y="2571750"/>
            <a:ext cx="6677025" cy="135255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7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500" b="1">
                <a:solidFill>
                  <a:srgbClr val="444444"/>
                </a:solidFill>
                <a:highlight>
                  <a:srgbClr val="FFFFFF"/>
                </a:highlight>
              </a:rPr>
              <a:t>central tendency</a:t>
            </a:r>
            <a:endParaRPr sz="3100" b="1"/>
          </a:p>
        </p:txBody>
      </p:sp>
      <p:sp>
        <p:nvSpPr>
          <p:cNvPr id="379" name="Google Shape;379;p7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23850" algn="just" rtl="0">
              <a:spcBef>
                <a:spcPts val="0"/>
              </a:spcBef>
              <a:spcAft>
                <a:spcPts val="0"/>
              </a:spcAft>
              <a:buClr>
                <a:srgbClr val="444444"/>
              </a:buClr>
              <a:buSzPts val="1500"/>
              <a:buChar char="●"/>
            </a:pPr>
            <a:r>
              <a:rPr lang="en" sz="1500">
                <a:solidFill>
                  <a:srgbClr val="444444"/>
                </a:solidFill>
                <a:highlight>
                  <a:srgbClr val="FFFFFF"/>
                </a:highlight>
              </a:rPr>
              <a:t>The central tendency is stated as the statistical measure that represents the </a:t>
            </a:r>
            <a:r>
              <a:rPr lang="en" sz="1500">
                <a:solidFill>
                  <a:srgbClr val="38761D"/>
                </a:solidFill>
                <a:highlight>
                  <a:srgbClr val="FFFFFF"/>
                </a:highlight>
              </a:rPr>
              <a:t>single value of the entire distribution or a dataset</a:t>
            </a:r>
            <a:r>
              <a:rPr lang="en" sz="1500">
                <a:solidFill>
                  <a:srgbClr val="444444"/>
                </a:solidFill>
                <a:highlight>
                  <a:srgbClr val="FFFFFF"/>
                </a:highlight>
              </a:rPr>
              <a:t>. It aims to provide an accurate description of the entire data in the distribution.</a:t>
            </a:r>
            <a:endParaRPr sz="1500">
              <a:solidFill>
                <a:srgbClr val="444444"/>
              </a:solidFill>
              <a:highlight>
                <a:srgbClr val="FFFFFF"/>
              </a:highlight>
            </a:endParaRPr>
          </a:p>
          <a:p>
            <a:pPr marL="457200" lvl="0" indent="-323850" algn="just" rtl="0">
              <a:spcBef>
                <a:spcPts val="0"/>
              </a:spcBef>
              <a:spcAft>
                <a:spcPts val="0"/>
              </a:spcAft>
              <a:buClr>
                <a:srgbClr val="444444"/>
              </a:buClr>
              <a:buSzPts val="1500"/>
              <a:buChar char="●"/>
            </a:pPr>
            <a:r>
              <a:rPr lang="en" sz="1500">
                <a:solidFill>
                  <a:srgbClr val="444444"/>
                </a:solidFill>
                <a:highlight>
                  <a:srgbClr val="FFFFFF"/>
                </a:highlight>
              </a:rPr>
              <a:t>In statistics, the central tendency is the </a:t>
            </a:r>
            <a:r>
              <a:rPr lang="en" sz="1500">
                <a:solidFill>
                  <a:srgbClr val="38761D"/>
                </a:solidFill>
                <a:highlight>
                  <a:srgbClr val="FFFFFF"/>
                </a:highlight>
              </a:rPr>
              <a:t>descriptive summary</a:t>
            </a:r>
            <a:r>
              <a:rPr lang="en" sz="1500">
                <a:solidFill>
                  <a:srgbClr val="444444"/>
                </a:solidFill>
                <a:highlight>
                  <a:srgbClr val="FFFFFF"/>
                </a:highlight>
              </a:rPr>
              <a:t> of a data set. Through the single value from the dataset, it reflects the centre of the data distribution. </a:t>
            </a:r>
            <a:endParaRPr sz="1500">
              <a:solidFill>
                <a:srgbClr val="444444"/>
              </a:solidFill>
              <a:highlight>
                <a:srgbClr val="FFFFFF"/>
              </a:highlight>
            </a:endParaRPr>
          </a:p>
          <a:p>
            <a:pPr marL="457200" lvl="0" indent="-323850" algn="just" rtl="0">
              <a:spcBef>
                <a:spcPts val="0"/>
              </a:spcBef>
              <a:spcAft>
                <a:spcPts val="0"/>
              </a:spcAft>
              <a:buClr>
                <a:srgbClr val="444444"/>
              </a:buClr>
              <a:buSzPts val="1500"/>
              <a:buChar char="●"/>
            </a:pPr>
            <a:r>
              <a:rPr lang="en" sz="1500">
                <a:solidFill>
                  <a:srgbClr val="444444"/>
                </a:solidFill>
                <a:highlight>
                  <a:srgbClr val="FFFFFF"/>
                </a:highlight>
              </a:rPr>
              <a:t>Moreover, it does not provide information regarding individual data from the dataset, where it gives a summary of the dataset. </a:t>
            </a:r>
            <a:endParaRPr sz="1500">
              <a:solidFill>
                <a:srgbClr val="444444"/>
              </a:solidFill>
              <a:highlight>
                <a:srgbClr val="FFFFFF"/>
              </a:highlight>
            </a:endParaRPr>
          </a:p>
          <a:p>
            <a:pPr marL="457200" lvl="0" indent="-323850" algn="just" rtl="0">
              <a:spcBef>
                <a:spcPts val="0"/>
              </a:spcBef>
              <a:spcAft>
                <a:spcPts val="0"/>
              </a:spcAft>
              <a:buClr>
                <a:srgbClr val="444444"/>
              </a:buClr>
              <a:buSzPts val="1500"/>
              <a:buChar char="●"/>
            </a:pPr>
            <a:r>
              <a:rPr lang="en" sz="1500">
                <a:solidFill>
                  <a:srgbClr val="444444"/>
                </a:solidFill>
                <a:highlight>
                  <a:srgbClr val="FFFFFF"/>
                </a:highlight>
              </a:rPr>
              <a:t>Generally, the central tendency of a dataset can be defined using some of the measures in statistics.</a:t>
            </a:r>
            <a:endParaRPr sz="1500">
              <a:solidFill>
                <a:srgbClr val="444444"/>
              </a:solidFill>
              <a:highlight>
                <a:srgbClr val="FFFFFF"/>
              </a:highlight>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7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41176"/>
              </a:lnSpc>
              <a:spcBef>
                <a:spcPts val="1500"/>
              </a:spcBef>
              <a:spcAft>
                <a:spcPts val="0"/>
              </a:spcAft>
              <a:buClr>
                <a:schemeClr val="dk1"/>
              </a:buClr>
              <a:buSzPct val="61111"/>
              <a:buFont typeface="Arial"/>
              <a:buNone/>
            </a:pPr>
            <a:r>
              <a:rPr lang="en" sz="1800" b="1">
                <a:solidFill>
                  <a:srgbClr val="444444"/>
                </a:solidFill>
                <a:highlight>
                  <a:srgbClr val="FFFFFF"/>
                </a:highlight>
              </a:rPr>
              <a:t>Measures of Central Tendency</a:t>
            </a:r>
            <a:endParaRPr sz="1800" b="1">
              <a:solidFill>
                <a:srgbClr val="444444"/>
              </a:solidFill>
              <a:highlight>
                <a:srgbClr val="FFFFFF"/>
              </a:highlight>
            </a:endParaRPr>
          </a:p>
          <a:p>
            <a:pPr marL="0" lvl="0" indent="0" algn="l" rtl="0">
              <a:spcBef>
                <a:spcPts val="800"/>
              </a:spcBef>
              <a:spcAft>
                <a:spcPts val="0"/>
              </a:spcAft>
              <a:buNone/>
            </a:pPr>
            <a:endParaRPr/>
          </a:p>
        </p:txBody>
      </p:sp>
      <p:sp>
        <p:nvSpPr>
          <p:cNvPr id="385" name="Google Shape;385;p74"/>
          <p:cNvSpPr txBox="1">
            <a:spLocks noGrp="1"/>
          </p:cNvSpPr>
          <p:nvPr>
            <p:ph type="body" idx="1"/>
          </p:nvPr>
        </p:nvSpPr>
        <p:spPr>
          <a:xfrm>
            <a:off x="311700" y="1152475"/>
            <a:ext cx="8520600" cy="7569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1200"/>
              </a:spcAft>
              <a:buNone/>
            </a:pPr>
            <a:r>
              <a:rPr lang="en" sz="1400">
                <a:solidFill>
                  <a:srgbClr val="444444"/>
                </a:solidFill>
                <a:highlight>
                  <a:srgbClr val="FFFFFF"/>
                </a:highlight>
              </a:rPr>
              <a:t>The central tendency of the dataset can be found out using the three important measures namely </a:t>
            </a:r>
            <a:r>
              <a:rPr lang="en" sz="1400">
                <a:solidFill>
                  <a:srgbClr val="8C69FF"/>
                </a:solidFill>
                <a:highlight>
                  <a:srgbClr val="FFFFFF"/>
                </a:highlight>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mean, median and mode</a:t>
            </a:r>
            <a:r>
              <a:rPr lang="en" sz="1400">
                <a:solidFill>
                  <a:srgbClr val="444444"/>
                </a:solidFill>
                <a:highlight>
                  <a:srgbClr val="FFFFFF"/>
                </a:highlight>
              </a:rPr>
              <a:t>.</a:t>
            </a:r>
            <a:endParaRPr sz="2000"/>
          </a:p>
        </p:txBody>
      </p:sp>
      <p:pic>
        <p:nvPicPr>
          <p:cNvPr id="386" name="Google Shape;386;p74"/>
          <p:cNvPicPr preferRelativeResize="0"/>
          <p:nvPr/>
        </p:nvPicPr>
        <p:blipFill>
          <a:blip r:embed="rId4">
            <a:alphaModFix/>
          </a:blip>
          <a:stretch>
            <a:fillRect/>
          </a:stretch>
        </p:blipFill>
        <p:spPr>
          <a:xfrm>
            <a:off x="2371588" y="2148925"/>
            <a:ext cx="3952875" cy="1409700"/>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7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41176"/>
              </a:lnSpc>
              <a:spcBef>
                <a:spcPts val="1500"/>
              </a:spcBef>
              <a:spcAft>
                <a:spcPts val="0"/>
              </a:spcAft>
              <a:buClr>
                <a:schemeClr val="dk1"/>
              </a:buClr>
              <a:buSzPct val="61111"/>
              <a:buFont typeface="Arial"/>
              <a:buNone/>
            </a:pPr>
            <a:r>
              <a:rPr lang="en" sz="1800" b="1">
                <a:solidFill>
                  <a:srgbClr val="444444"/>
                </a:solidFill>
                <a:highlight>
                  <a:srgbClr val="FFFFFF"/>
                </a:highlight>
              </a:rPr>
              <a:t>Mean</a:t>
            </a:r>
            <a:endParaRPr sz="1800" b="1">
              <a:solidFill>
                <a:srgbClr val="444444"/>
              </a:solidFill>
              <a:highlight>
                <a:srgbClr val="FFFFFF"/>
              </a:highlight>
            </a:endParaRPr>
          </a:p>
          <a:p>
            <a:pPr marL="0" lvl="0" indent="0" algn="l" rtl="0">
              <a:spcBef>
                <a:spcPts val="800"/>
              </a:spcBef>
              <a:spcAft>
                <a:spcPts val="0"/>
              </a:spcAft>
              <a:buNone/>
            </a:pPr>
            <a:endParaRPr/>
          </a:p>
        </p:txBody>
      </p:sp>
      <p:sp>
        <p:nvSpPr>
          <p:cNvPr id="392" name="Google Shape;392;p7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20000"/>
          </a:bodyPr>
          <a:lstStyle/>
          <a:p>
            <a:pPr marL="457200" lvl="0" indent="-325755" algn="l" rtl="0">
              <a:lnSpc>
                <a:spcPct val="150000"/>
              </a:lnSpc>
              <a:spcBef>
                <a:spcPts val="0"/>
              </a:spcBef>
              <a:spcAft>
                <a:spcPts val="0"/>
              </a:spcAft>
              <a:buClr>
                <a:srgbClr val="444444"/>
              </a:buClr>
              <a:buSzPct val="100000"/>
              <a:buChar char="●"/>
            </a:pPr>
            <a:r>
              <a:rPr lang="en">
                <a:solidFill>
                  <a:srgbClr val="444444"/>
                </a:solidFill>
                <a:highlight>
                  <a:srgbClr val="FFFFFF"/>
                </a:highlight>
              </a:rPr>
              <a:t>The mean represents the </a:t>
            </a:r>
            <a:r>
              <a:rPr lang="en">
                <a:solidFill>
                  <a:srgbClr val="6AA84F"/>
                </a:solidFill>
                <a:highlight>
                  <a:srgbClr val="FFFFFF"/>
                </a:highlight>
              </a:rPr>
              <a:t>average value</a:t>
            </a:r>
            <a:r>
              <a:rPr lang="en">
                <a:solidFill>
                  <a:srgbClr val="444444"/>
                </a:solidFill>
                <a:highlight>
                  <a:srgbClr val="FFFFFF"/>
                </a:highlight>
              </a:rPr>
              <a:t> of the dataset. It can be calculated as the sum of all the values in the dataset divided by the number of values. In general, it is considered as the </a:t>
            </a:r>
            <a:r>
              <a:rPr lang="en">
                <a:solidFill>
                  <a:srgbClr val="6AA84F"/>
                </a:solidFill>
                <a:highlight>
                  <a:srgbClr val="FFFFFF"/>
                </a:highlight>
              </a:rPr>
              <a:t>arithmetic mean</a:t>
            </a:r>
            <a:r>
              <a:rPr lang="en">
                <a:solidFill>
                  <a:srgbClr val="444444"/>
                </a:solidFill>
                <a:highlight>
                  <a:srgbClr val="FFFFFF"/>
                </a:highlight>
              </a:rPr>
              <a:t>. </a:t>
            </a:r>
            <a:endParaRPr>
              <a:solidFill>
                <a:srgbClr val="444444"/>
              </a:solidFill>
              <a:highlight>
                <a:srgbClr val="FFFFFF"/>
              </a:highlight>
            </a:endParaRPr>
          </a:p>
          <a:p>
            <a:pPr marL="457200" lvl="0" indent="-325755" algn="just" rtl="0">
              <a:spcBef>
                <a:spcPts val="0"/>
              </a:spcBef>
              <a:spcAft>
                <a:spcPts val="0"/>
              </a:spcAft>
              <a:buSzPct val="100000"/>
              <a:buChar char="●"/>
            </a:pPr>
            <a:r>
              <a:rPr lang="en"/>
              <a:t>Mean for sample is denoted by symbol </a:t>
            </a:r>
            <a:r>
              <a:rPr lang="en">
                <a:solidFill>
                  <a:srgbClr val="6AA84F"/>
                </a:solidFill>
              </a:rPr>
              <a:t>‘M or x̅ (‘x-bar’)’</a:t>
            </a:r>
            <a:r>
              <a:rPr lang="en"/>
              <a:t> and mean for population is denoted by </a:t>
            </a:r>
            <a:r>
              <a:rPr lang="en">
                <a:solidFill>
                  <a:srgbClr val="38761D"/>
                </a:solidFill>
              </a:rPr>
              <a:t>‘µ’ (mu).</a:t>
            </a:r>
            <a:endParaRPr>
              <a:solidFill>
                <a:srgbClr val="38761D"/>
              </a:solidFill>
            </a:endParaRPr>
          </a:p>
          <a:p>
            <a:pPr marL="0" lvl="0" indent="0" algn="just" rtl="0">
              <a:spcBef>
                <a:spcPts val="1200"/>
              </a:spcBef>
              <a:spcAft>
                <a:spcPts val="0"/>
              </a:spcAft>
              <a:buNone/>
            </a:pPr>
            <a:endParaRPr/>
          </a:p>
          <a:p>
            <a:pPr marL="0" lvl="0" indent="0" algn="l" rtl="0">
              <a:lnSpc>
                <a:spcPct val="150000"/>
              </a:lnSpc>
              <a:spcBef>
                <a:spcPts val="1200"/>
              </a:spcBef>
              <a:spcAft>
                <a:spcPts val="0"/>
              </a:spcAft>
              <a:buClr>
                <a:schemeClr val="dk1"/>
              </a:buClr>
              <a:buSzPct val="69369"/>
              <a:buFont typeface="Arial"/>
              <a:buNone/>
            </a:pPr>
            <a:r>
              <a:rPr lang="en" sz="1585">
                <a:solidFill>
                  <a:srgbClr val="444444"/>
                </a:solidFill>
                <a:highlight>
                  <a:srgbClr val="FFFFFF"/>
                </a:highlight>
              </a:rPr>
              <a:t>Some other measures of mean used to find the central tendency are as follows:</a:t>
            </a:r>
            <a:endParaRPr sz="1585">
              <a:solidFill>
                <a:srgbClr val="444444"/>
              </a:solidFill>
              <a:highlight>
                <a:srgbClr val="FFFFFF"/>
              </a:highlight>
            </a:endParaRPr>
          </a:p>
          <a:p>
            <a:pPr marL="457200" lvl="0" indent="-306092" algn="l" rtl="0">
              <a:spcBef>
                <a:spcPts val="1200"/>
              </a:spcBef>
              <a:spcAft>
                <a:spcPts val="0"/>
              </a:spcAft>
              <a:buClr>
                <a:srgbClr val="FF0000"/>
              </a:buClr>
              <a:buSzPct val="100000"/>
              <a:buChar char="●"/>
            </a:pPr>
            <a:r>
              <a:rPr lang="en" sz="1435">
                <a:solidFill>
                  <a:srgbClr val="FF0000"/>
                </a:solidFill>
                <a:highlight>
                  <a:srgbClr val="FFFFFF"/>
                </a:highlight>
              </a:rPr>
              <a:t>Geometric Mean</a:t>
            </a:r>
            <a:endParaRPr sz="1435">
              <a:solidFill>
                <a:srgbClr val="FF0000"/>
              </a:solidFill>
              <a:highlight>
                <a:srgbClr val="FFFFFF"/>
              </a:highlight>
            </a:endParaRPr>
          </a:p>
          <a:p>
            <a:pPr marL="457200" lvl="0" indent="-306092" algn="l" rtl="0">
              <a:spcBef>
                <a:spcPts val="0"/>
              </a:spcBef>
              <a:spcAft>
                <a:spcPts val="0"/>
              </a:spcAft>
              <a:buClr>
                <a:srgbClr val="FF0000"/>
              </a:buClr>
              <a:buSzPct val="100000"/>
              <a:buChar char="●"/>
            </a:pPr>
            <a:r>
              <a:rPr lang="en" sz="1435">
                <a:solidFill>
                  <a:srgbClr val="FF0000"/>
                </a:solidFill>
                <a:highlight>
                  <a:srgbClr val="FFFFFF"/>
                </a:highlight>
              </a:rPr>
              <a:t>Harmonic Mean</a:t>
            </a:r>
            <a:endParaRPr sz="1435">
              <a:solidFill>
                <a:srgbClr val="FF0000"/>
              </a:solidFill>
              <a:highlight>
                <a:srgbClr val="FFFFFF"/>
              </a:highlight>
            </a:endParaRPr>
          </a:p>
          <a:p>
            <a:pPr marL="457200" lvl="0" indent="-306092" algn="l" rtl="0">
              <a:spcBef>
                <a:spcPts val="0"/>
              </a:spcBef>
              <a:spcAft>
                <a:spcPts val="0"/>
              </a:spcAft>
              <a:buClr>
                <a:srgbClr val="FF0000"/>
              </a:buClr>
              <a:buSzPct val="100000"/>
              <a:buChar char="●"/>
            </a:pPr>
            <a:r>
              <a:rPr lang="en" sz="1435">
                <a:solidFill>
                  <a:srgbClr val="FF0000"/>
                </a:solidFill>
                <a:highlight>
                  <a:srgbClr val="FFFFFF"/>
                </a:highlight>
              </a:rPr>
              <a:t>Weighted Mean</a:t>
            </a:r>
            <a:endParaRPr sz="1435">
              <a:solidFill>
                <a:srgbClr val="FF0000"/>
              </a:solidFill>
              <a:highlight>
                <a:srgbClr val="FFFFFF"/>
              </a:highlight>
            </a:endParaRPr>
          </a:p>
          <a:p>
            <a:pPr marL="0" lvl="0" indent="0" algn="l" rtl="0">
              <a:spcBef>
                <a:spcPts val="1200"/>
              </a:spcBef>
              <a:spcAft>
                <a:spcPts val="1200"/>
              </a:spcAft>
              <a:buNone/>
            </a:pP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76"/>
          <p:cNvSpPr txBox="1">
            <a:spLocks noGrp="1"/>
          </p:cNvSpPr>
          <p:nvPr>
            <p:ph type="body" idx="1"/>
          </p:nvPr>
        </p:nvSpPr>
        <p:spPr>
          <a:xfrm>
            <a:off x="311700" y="812125"/>
            <a:ext cx="8520600" cy="37569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rgbClr val="444444"/>
              </a:buClr>
              <a:buSzPts val="1400"/>
              <a:buChar char="●"/>
            </a:pPr>
            <a:r>
              <a:rPr lang="en" sz="1400">
                <a:solidFill>
                  <a:srgbClr val="444444"/>
                </a:solidFill>
                <a:highlight>
                  <a:srgbClr val="FFFFFF"/>
                </a:highlight>
              </a:rPr>
              <a:t>It is observed that if all the values in the dataset are the same, then all geometric, arithmetic and harmonic mean values are the same. </a:t>
            </a:r>
            <a:endParaRPr sz="1400">
              <a:solidFill>
                <a:srgbClr val="444444"/>
              </a:solidFill>
              <a:highlight>
                <a:srgbClr val="FFFFFF"/>
              </a:highlight>
            </a:endParaRPr>
          </a:p>
          <a:p>
            <a:pPr marL="457200" lvl="0" indent="-317500" algn="l" rtl="0">
              <a:spcBef>
                <a:spcPts val="0"/>
              </a:spcBef>
              <a:spcAft>
                <a:spcPts val="0"/>
              </a:spcAft>
              <a:buClr>
                <a:srgbClr val="444444"/>
              </a:buClr>
              <a:buSzPts val="1400"/>
              <a:buChar char="●"/>
            </a:pPr>
            <a:r>
              <a:rPr lang="en" sz="1400">
                <a:solidFill>
                  <a:srgbClr val="444444"/>
                </a:solidFill>
                <a:highlight>
                  <a:srgbClr val="FFFFFF"/>
                </a:highlight>
              </a:rPr>
              <a:t>If there is variability in the data, then the mean value differs. </a:t>
            </a:r>
            <a:endParaRPr sz="1400">
              <a:solidFill>
                <a:srgbClr val="444444"/>
              </a:solidFill>
              <a:highlight>
                <a:srgbClr val="FFFFFF"/>
              </a:highlight>
            </a:endParaRPr>
          </a:p>
          <a:p>
            <a:pPr marL="0" lvl="0" indent="0" algn="l" rtl="0">
              <a:spcBef>
                <a:spcPts val="1200"/>
              </a:spcBef>
              <a:spcAft>
                <a:spcPts val="1200"/>
              </a:spcAft>
              <a:buNone/>
            </a:pPr>
            <a:r>
              <a:rPr lang="en" sz="1400">
                <a:solidFill>
                  <a:srgbClr val="444444"/>
                </a:solidFill>
                <a:highlight>
                  <a:srgbClr val="FFFFFF"/>
                </a:highlight>
              </a:rPr>
              <a:t>The formula to calculate the mean value is given by:</a:t>
            </a:r>
            <a:endParaRPr sz="2000"/>
          </a:p>
        </p:txBody>
      </p:sp>
      <p:pic>
        <p:nvPicPr>
          <p:cNvPr id="398" name="Google Shape;398;p76"/>
          <p:cNvPicPr preferRelativeResize="0"/>
          <p:nvPr/>
        </p:nvPicPr>
        <p:blipFill>
          <a:blip r:embed="rId3">
            <a:alphaModFix/>
          </a:blip>
          <a:stretch>
            <a:fillRect/>
          </a:stretch>
        </p:blipFill>
        <p:spPr>
          <a:xfrm>
            <a:off x="1898675" y="2605425"/>
            <a:ext cx="3757750" cy="754150"/>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77"/>
          <p:cNvSpPr txBox="1">
            <a:spLocks noGrp="1"/>
          </p:cNvSpPr>
          <p:nvPr>
            <p:ph type="body" idx="1"/>
          </p:nvPr>
        </p:nvSpPr>
        <p:spPr>
          <a:xfrm>
            <a:off x="311700" y="767775"/>
            <a:ext cx="8520600" cy="4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275"/>
              <a:buNone/>
            </a:pPr>
            <a:r>
              <a:rPr lang="en" sz="1200">
                <a:solidFill>
                  <a:srgbClr val="444444"/>
                </a:solidFill>
                <a:highlight>
                  <a:srgbClr val="FFFFFF"/>
                </a:highlight>
              </a:rPr>
              <a:t>The histogram given below shows that the mean value of symmetric continuous data and the skewed continuous data.</a:t>
            </a:r>
            <a:endParaRPr sz="1200">
              <a:solidFill>
                <a:srgbClr val="444444"/>
              </a:solidFill>
              <a:highlight>
                <a:srgbClr val="FFFFFF"/>
              </a:highlight>
            </a:endParaRPr>
          </a:p>
          <a:p>
            <a:pPr marL="0" lvl="0" indent="0" algn="l" rtl="0">
              <a:spcBef>
                <a:spcPts val="1200"/>
              </a:spcBef>
              <a:spcAft>
                <a:spcPts val="1200"/>
              </a:spcAft>
              <a:buSzPts val="275"/>
              <a:buNone/>
            </a:pPr>
            <a:endParaRPr sz="1200">
              <a:solidFill>
                <a:srgbClr val="444444"/>
              </a:solidFill>
              <a:highlight>
                <a:srgbClr val="FFFFFF"/>
              </a:highlight>
            </a:endParaRPr>
          </a:p>
        </p:txBody>
      </p:sp>
      <p:pic>
        <p:nvPicPr>
          <p:cNvPr id="404" name="Google Shape;404;p77"/>
          <p:cNvPicPr preferRelativeResize="0"/>
          <p:nvPr/>
        </p:nvPicPr>
        <p:blipFill>
          <a:blip r:embed="rId3">
            <a:alphaModFix/>
          </a:blip>
          <a:stretch>
            <a:fillRect/>
          </a:stretch>
        </p:blipFill>
        <p:spPr>
          <a:xfrm>
            <a:off x="456125" y="1839500"/>
            <a:ext cx="3657425" cy="2188200"/>
          </a:xfrm>
          <a:prstGeom prst="rect">
            <a:avLst/>
          </a:prstGeom>
          <a:noFill/>
          <a:ln>
            <a:noFill/>
          </a:ln>
        </p:spPr>
      </p:pic>
      <p:pic>
        <p:nvPicPr>
          <p:cNvPr id="405" name="Google Shape;405;p77"/>
          <p:cNvPicPr preferRelativeResize="0"/>
          <p:nvPr/>
        </p:nvPicPr>
        <p:blipFill>
          <a:blip r:embed="rId4">
            <a:alphaModFix/>
          </a:blip>
          <a:stretch>
            <a:fillRect/>
          </a:stretch>
        </p:blipFill>
        <p:spPr>
          <a:xfrm>
            <a:off x="4691300" y="1761125"/>
            <a:ext cx="3600450" cy="2476500"/>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7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rgbClr val="444444"/>
              </a:buClr>
              <a:buSzPts val="1400"/>
              <a:buChar char="●"/>
            </a:pPr>
            <a:r>
              <a:rPr lang="en" sz="1400">
                <a:solidFill>
                  <a:srgbClr val="444444"/>
                </a:solidFill>
                <a:highlight>
                  <a:srgbClr val="FFFFFF"/>
                </a:highlight>
              </a:rPr>
              <a:t>In symmetric data distribution, the mean value is located accurately at the centre. </a:t>
            </a:r>
            <a:endParaRPr sz="1400">
              <a:solidFill>
                <a:srgbClr val="444444"/>
              </a:solidFill>
              <a:highlight>
                <a:srgbClr val="FFFFFF"/>
              </a:highlight>
            </a:endParaRPr>
          </a:p>
          <a:p>
            <a:pPr marL="457200" lvl="0" indent="-317500" algn="l" rtl="0">
              <a:spcBef>
                <a:spcPts val="0"/>
              </a:spcBef>
              <a:spcAft>
                <a:spcPts val="0"/>
              </a:spcAft>
              <a:buClr>
                <a:srgbClr val="444444"/>
              </a:buClr>
              <a:buSzPts val="1400"/>
              <a:buChar char="●"/>
            </a:pPr>
            <a:r>
              <a:rPr lang="en" sz="1400">
                <a:solidFill>
                  <a:srgbClr val="444444"/>
                </a:solidFill>
                <a:highlight>
                  <a:srgbClr val="FFFFFF"/>
                </a:highlight>
              </a:rPr>
              <a:t>But in the skewed continuous data distribution, the extreme values in the extended tail pull the mean value away from the centre. </a:t>
            </a:r>
            <a:endParaRPr sz="1400">
              <a:solidFill>
                <a:srgbClr val="444444"/>
              </a:solidFill>
              <a:highlight>
                <a:srgbClr val="FFFFFF"/>
              </a:highlight>
            </a:endParaRPr>
          </a:p>
          <a:p>
            <a:pPr marL="457200" lvl="0" indent="-317500" algn="l" rtl="0">
              <a:spcBef>
                <a:spcPts val="0"/>
              </a:spcBef>
              <a:spcAft>
                <a:spcPts val="0"/>
              </a:spcAft>
              <a:buClr>
                <a:srgbClr val="444444"/>
              </a:buClr>
              <a:buSzPts val="1400"/>
              <a:buChar char="●"/>
            </a:pPr>
            <a:r>
              <a:rPr lang="en" sz="1400">
                <a:solidFill>
                  <a:srgbClr val="444444"/>
                </a:solidFill>
                <a:highlight>
                  <a:srgbClr val="FFFFFF"/>
                </a:highlight>
              </a:rPr>
              <a:t>So it is recommended that the mean can be used for the symmetric distributions.</a:t>
            </a:r>
            <a:endParaRPr sz="200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7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61538"/>
              </a:lnSpc>
              <a:spcBef>
                <a:spcPts val="1500"/>
              </a:spcBef>
              <a:spcAft>
                <a:spcPts val="0"/>
              </a:spcAft>
              <a:buClr>
                <a:schemeClr val="dk1"/>
              </a:buClr>
              <a:buSzPct val="73333"/>
              <a:buFont typeface="Arial"/>
              <a:buNone/>
            </a:pPr>
            <a:r>
              <a:rPr lang="en" sz="1500" b="1">
                <a:solidFill>
                  <a:srgbClr val="444444"/>
                </a:solidFill>
                <a:highlight>
                  <a:srgbClr val="FFFFFF"/>
                </a:highlight>
              </a:rPr>
              <a:t>Median</a:t>
            </a:r>
            <a:endParaRPr sz="1500" b="1">
              <a:solidFill>
                <a:srgbClr val="444444"/>
              </a:solidFill>
              <a:highlight>
                <a:srgbClr val="FFFFFF"/>
              </a:highlight>
            </a:endParaRPr>
          </a:p>
          <a:p>
            <a:pPr marL="0" lvl="0" indent="0" algn="l" rtl="0">
              <a:spcBef>
                <a:spcPts val="800"/>
              </a:spcBef>
              <a:spcAft>
                <a:spcPts val="0"/>
              </a:spcAft>
              <a:buNone/>
            </a:pPr>
            <a:endParaRPr/>
          </a:p>
        </p:txBody>
      </p:sp>
      <p:sp>
        <p:nvSpPr>
          <p:cNvPr id="416" name="Google Shape;416;p79"/>
          <p:cNvSpPr txBox="1">
            <a:spLocks noGrp="1"/>
          </p:cNvSpPr>
          <p:nvPr>
            <p:ph type="body" idx="1"/>
          </p:nvPr>
        </p:nvSpPr>
        <p:spPr>
          <a:xfrm>
            <a:off x="311700" y="898225"/>
            <a:ext cx="8520600" cy="1013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solidFill>
                  <a:srgbClr val="444444"/>
                </a:solidFill>
                <a:highlight>
                  <a:srgbClr val="FFFFFF"/>
                </a:highlight>
              </a:rPr>
              <a:t>Median is the </a:t>
            </a:r>
            <a:r>
              <a:rPr lang="en" sz="1400">
                <a:solidFill>
                  <a:srgbClr val="38761D"/>
                </a:solidFill>
                <a:highlight>
                  <a:srgbClr val="FFFFFF"/>
                </a:highlight>
              </a:rPr>
              <a:t>middle value</a:t>
            </a:r>
            <a:r>
              <a:rPr lang="en" sz="1400">
                <a:solidFill>
                  <a:srgbClr val="444444"/>
                </a:solidFill>
                <a:highlight>
                  <a:srgbClr val="FFFFFF"/>
                </a:highlight>
              </a:rPr>
              <a:t> of the dataset in which the dataset is arranged in the ascending order or in descending order. </a:t>
            </a:r>
            <a:endParaRPr sz="1400">
              <a:solidFill>
                <a:srgbClr val="444444"/>
              </a:solidFill>
              <a:highlight>
                <a:srgbClr val="FFFFFF"/>
              </a:highlight>
            </a:endParaRPr>
          </a:p>
          <a:p>
            <a:pPr marL="457200" lvl="0" indent="-317500" algn="l" rtl="0">
              <a:spcBef>
                <a:spcPts val="0"/>
              </a:spcBef>
              <a:spcAft>
                <a:spcPts val="0"/>
              </a:spcAft>
              <a:buSzPts val="1400"/>
              <a:buChar char="●"/>
            </a:pPr>
            <a:r>
              <a:rPr lang="en" sz="1400">
                <a:solidFill>
                  <a:srgbClr val="444444"/>
                </a:solidFill>
                <a:highlight>
                  <a:srgbClr val="FFFFFF"/>
                </a:highlight>
              </a:rPr>
              <a:t>When the dataset contains an even number of values, then the median value of the dataset can be found by taking the mean of the middle two values.</a:t>
            </a:r>
            <a:endParaRPr sz="1400">
              <a:solidFill>
                <a:srgbClr val="444444"/>
              </a:solidFill>
              <a:highlight>
                <a:srgbClr val="FFFFFF"/>
              </a:highlight>
            </a:endParaRPr>
          </a:p>
          <a:p>
            <a:pPr marL="457200" lvl="0" indent="-317500" algn="l" rtl="0">
              <a:spcBef>
                <a:spcPts val="0"/>
              </a:spcBef>
              <a:spcAft>
                <a:spcPts val="0"/>
              </a:spcAft>
              <a:buClr>
                <a:srgbClr val="444444"/>
              </a:buClr>
              <a:buSzPts val="1400"/>
              <a:buChar char="●"/>
            </a:pPr>
            <a:r>
              <a:rPr lang="en" sz="1400"/>
              <a:t>Median is the </a:t>
            </a:r>
            <a:r>
              <a:rPr lang="en" sz="1400">
                <a:solidFill>
                  <a:srgbClr val="38761D"/>
                </a:solidFill>
              </a:rPr>
              <a:t>middle score </a:t>
            </a:r>
            <a:r>
              <a:rPr lang="en" sz="1400"/>
              <a:t>in an ordered distribution. </a:t>
            </a:r>
            <a:endParaRPr sz="1400">
              <a:solidFill>
                <a:srgbClr val="444444"/>
              </a:solidFill>
              <a:highlight>
                <a:srgbClr val="FFFFFF"/>
              </a:highlight>
            </a:endParaRPr>
          </a:p>
          <a:p>
            <a:pPr marL="457200" lvl="0" indent="-317500" algn="l" rtl="0">
              <a:spcBef>
                <a:spcPts val="0"/>
              </a:spcBef>
              <a:spcAft>
                <a:spcPts val="0"/>
              </a:spcAft>
              <a:buSzPts val="1400"/>
              <a:buChar char="●"/>
            </a:pPr>
            <a:r>
              <a:rPr lang="en" sz="1400"/>
              <a:t>The symbol for median is </a:t>
            </a:r>
            <a:r>
              <a:rPr lang="en" sz="1400">
                <a:solidFill>
                  <a:srgbClr val="6AA84F"/>
                </a:solidFill>
              </a:rPr>
              <a:t>‘M</a:t>
            </a:r>
            <a:r>
              <a:rPr lang="en" sz="1400" baseline="-25000">
                <a:solidFill>
                  <a:srgbClr val="6AA84F"/>
                </a:solidFill>
              </a:rPr>
              <a:t>d</a:t>
            </a:r>
            <a:r>
              <a:rPr lang="en" sz="1400">
                <a:solidFill>
                  <a:srgbClr val="6AA84F"/>
                </a:solidFill>
              </a:rPr>
              <a:t>’. </a:t>
            </a:r>
            <a:endParaRPr sz="1400">
              <a:solidFill>
                <a:srgbClr val="6AA84F"/>
              </a:solidFill>
            </a:endParaRPr>
          </a:p>
          <a:p>
            <a:pPr marL="457200" lvl="0" indent="0" algn="l" rtl="0">
              <a:spcBef>
                <a:spcPts val="1200"/>
              </a:spcBef>
              <a:spcAft>
                <a:spcPts val="1200"/>
              </a:spcAft>
              <a:buNone/>
            </a:pPr>
            <a:endParaRPr sz="1400">
              <a:solidFill>
                <a:srgbClr val="444444"/>
              </a:solidFill>
              <a:highlight>
                <a:srgbClr val="FFFFFF"/>
              </a:highlight>
            </a:endParaRPr>
          </a:p>
        </p:txBody>
      </p:sp>
      <p:pic>
        <p:nvPicPr>
          <p:cNvPr id="417" name="Google Shape;417;p79"/>
          <p:cNvPicPr preferRelativeResize="0"/>
          <p:nvPr/>
        </p:nvPicPr>
        <p:blipFill>
          <a:blip r:embed="rId3">
            <a:alphaModFix/>
          </a:blip>
          <a:stretch>
            <a:fillRect/>
          </a:stretch>
        </p:blipFill>
        <p:spPr>
          <a:xfrm>
            <a:off x="6132172" y="1838575"/>
            <a:ext cx="1063000" cy="3106750"/>
          </a:xfrm>
          <a:prstGeom prst="rect">
            <a:avLst/>
          </a:prstGeom>
          <a:noFill/>
          <a:ln>
            <a:noFill/>
          </a:ln>
        </p:spPr>
      </p:pic>
      <p:pic>
        <p:nvPicPr>
          <p:cNvPr id="418" name="Google Shape;418;p79"/>
          <p:cNvPicPr preferRelativeResize="0"/>
          <p:nvPr/>
        </p:nvPicPr>
        <p:blipFill>
          <a:blip r:embed="rId4">
            <a:alphaModFix/>
          </a:blip>
          <a:stretch>
            <a:fillRect/>
          </a:stretch>
        </p:blipFill>
        <p:spPr>
          <a:xfrm>
            <a:off x="7526550" y="2075196"/>
            <a:ext cx="1121950" cy="2989750"/>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8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61538"/>
              </a:lnSpc>
              <a:spcBef>
                <a:spcPts val="1500"/>
              </a:spcBef>
              <a:spcAft>
                <a:spcPts val="0"/>
              </a:spcAft>
              <a:buClr>
                <a:schemeClr val="dk1"/>
              </a:buClr>
              <a:buSzPct val="73333"/>
              <a:buFont typeface="Arial"/>
              <a:buNone/>
            </a:pPr>
            <a:r>
              <a:rPr lang="en" sz="1500" b="1">
                <a:solidFill>
                  <a:srgbClr val="444444"/>
                </a:solidFill>
                <a:highlight>
                  <a:srgbClr val="FFFFFF"/>
                </a:highlight>
              </a:rPr>
              <a:t>Mode</a:t>
            </a:r>
            <a:endParaRPr sz="1500" b="1">
              <a:solidFill>
                <a:srgbClr val="444444"/>
              </a:solidFill>
              <a:highlight>
                <a:srgbClr val="FFFFFF"/>
              </a:highlight>
            </a:endParaRPr>
          </a:p>
          <a:p>
            <a:pPr marL="0" lvl="0" indent="0" algn="l" rtl="0">
              <a:spcBef>
                <a:spcPts val="800"/>
              </a:spcBef>
              <a:spcAft>
                <a:spcPts val="0"/>
              </a:spcAft>
              <a:buNone/>
            </a:pPr>
            <a:endParaRPr/>
          </a:p>
        </p:txBody>
      </p:sp>
      <p:sp>
        <p:nvSpPr>
          <p:cNvPr id="424" name="Google Shape;424;p80"/>
          <p:cNvSpPr txBox="1">
            <a:spLocks noGrp="1"/>
          </p:cNvSpPr>
          <p:nvPr>
            <p:ph type="body" idx="1"/>
          </p:nvPr>
        </p:nvSpPr>
        <p:spPr>
          <a:xfrm>
            <a:off x="283200" y="974375"/>
            <a:ext cx="8520600" cy="71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770"/>
              <a:buNone/>
            </a:pPr>
            <a:r>
              <a:rPr lang="en" sz="1400">
                <a:solidFill>
                  <a:srgbClr val="444444"/>
                </a:solidFill>
                <a:highlight>
                  <a:srgbClr val="FFFFFF"/>
                </a:highlight>
              </a:rPr>
              <a:t>The mode represents the </a:t>
            </a:r>
            <a:r>
              <a:rPr lang="en" sz="1400">
                <a:solidFill>
                  <a:srgbClr val="38761D"/>
                </a:solidFill>
                <a:highlight>
                  <a:srgbClr val="FFFFFF"/>
                </a:highlight>
              </a:rPr>
              <a:t>frequently occurring value</a:t>
            </a:r>
            <a:r>
              <a:rPr lang="en" sz="1400">
                <a:solidFill>
                  <a:srgbClr val="444444"/>
                </a:solidFill>
                <a:highlight>
                  <a:srgbClr val="FFFFFF"/>
                </a:highlight>
              </a:rPr>
              <a:t> in the dataset. Sometimes the dataset may contain multiple modes and in some cases, it does not contain any mode at all.</a:t>
            </a:r>
            <a:endParaRPr sz="1400">
              <a:solidFill>
                <a:srgbClr val="444444"/>
              </a:solidFill>
              <a:highlight>
                <a:srgbClr val="FFFFFF"/>
              </a:highlight>
            </a:endParaRPr>
          </a:p>
          <a:p>
            <a:pPr marL="0" lvl="0" indent="0" algn="l" rtl="0">
              <a:spcBef>
                <a:spcPts val="1200"/>
              </a:spcBef>
              <a:spcAft>
                <a:spcPts val="0"/>
              </a:spcAft>
              <a:buClr>
                <a:schemeClr val="dk1"/>
              </a:buClr>
              <a:buSzPts val="1100"/>
              <a:buFont typeface="Arial"/>
              <a:buNone/>
            </a:pPr>
            <a:r>
              <a:rPr lang="en" sz="1400"/>
              <a:t>Mode is denoted by symbol </a:t>
            </a:r>
            <a:r>
              <a:rPr lang="en" sz="1400">
                <a:solidFill>
                  <a:srgbClr val="38761D"/>
                </a:solidFill>
              </a:rPr>
              <a:t>‘M</a:t>
            </a:r>
            <a:r>
              <a:rPr lang="en" sz="1400" baseline="-25000">
                <a:solidFill>
                  <a:srgbClr val="38761D"/>
                </a:solidFill>
              </a:rPr>
              <a:t>o</a:t>
            </a:r>
            <a:r>
              <a:rPr lang="en" sz="1400">
                <a:solidFill>
                  <a:srgbClr val="38761D"/>
                </a:solidFill>
              </a:rPr>
              <a:t>’</a:t>
            </a:r>
            <a:r>
              <a:rPr lang="en">
                <a:solidFill>
                  <a:srgbClr val="38761D"/>
                </a:solidFill>
              </a:rPr>
              <a:t>. </a:t>
            </a:r>
            <a:endParaRPr>
              <a:solidFill>
                <a:srgbClr val="38761D"/>
              </a:solidFill>
            </a:endParaRPr>
          </a:p>
          <a:p>
            <a:pPr marL="0" lvl="0" indent="0" algn="l" rtl="0">
              <a:spcBef>
                <a:spcPts val="1200"/>
              </a:spcBef>
              <a:spcAft>
                <a:spcPts val="0"/>
              </a:spcAft>
              <a:buClr>
                <a:schemeClr val="dk1"/>
              </a:buClr>
              <a:buSzPts val="1100"/>
              <a:buFont typeface="Arial"/>
              <a:buNone/>
            </a:pPr>
            <a:endParaRPr sz="1240">
              <a:solidFill>
                <a:srgbClr val="444444"/>
              </a:solidFill>
              <a:highlight>
                <a:srgbClr val="FFFFFF"/>
              </a:highlight>
            </a:endParaRPr>
          </a:p>
          <a:p>
            <a:pPr marL="0" lvl="0" indent="0" algn="l" rtl="0">
              <a:spcBef>
                <a:spcPts val="1200"/>
              </a:spcBef>
              <a:spcAft>
                <a:spcPts val="1200"/>
              </a:spcAft>
              <a:buSzPts val="770"/>
              <a:buNone/>
            </a:pPr>
            <a:endParaRPr sz="1240">
              <a:solidFill>
                <a:srgbClr val="444444"/>
              </a:solidFill>
              <a:highlight>
                <a:srgbClr val="FFFFFF"/>
              </a:highlight>
            </a:endParaRPr>
          </a:p>
        </p:txBody>
      </p:sp>
      <p:pic>
        <p:nvPicPr>
          <p:cNvPr id="425" name="Google Shape;425;p80"/>
          <p:cNvPicPr preferRelativeResize="0"/>
          <p:nvPr/>
        </p:nvPicPr>
        <p:blipFill>
          <a:blip r:embed="rId3">
            <a:alphaModFix/>
          </a:blip>
          <a:stretch>
            <a:fillRect/>
          </a:stretch>
        </p:blipFill>
        <p:spPr>
          <a:xfrm>
            <a:off x="3111575" y="2336647"/>
            <a:ext cx="1136750" cy="2367050"/>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8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Clr>
                <a:schemeClr val="dk1"/>
              </a:buClr>
              <a:buSzPts val="1100"/>
              <a:buFont typeface="Arial"/>
              <a:buNone/>
            </a:pPr>
            <a:r>
              <a:rPr lang="en" sz="1500">
                <a:solidFill>
                  <a:srgbClr val="444444"/>
                </a:solidFill>
                <a:highlight>
                  <a:srgbClr val="FFFFFF"/>
                </a:highlight>
              </a:rPr>
              <a:t>Based on the properties of the data, the measures of central tendency are selected.</a:t>
            </a:r>
            <a:endParaRPr sz="1500">
              <a:solidFill>
                <a:srgbClr val="444444"/>
              </a:solidFill>
              <a:highlight>
                <a:srgbClr val="FFFFFF"/>
              </a:highlight>
            </a:endParaRPr>
          </a:p>
          <a:p>
            <a:pPr marL="457200" lvl="0" indent="-314325" algn="l" rtl="0">
              <a:spcBef>
                <a:spcPts val="1200"/>
              </a:spcBef>
              <a:spcAft>
                <a:spcPts val="0"/>
              </a:spcAft>
              <a:buClr>
                <a:srgbClr val="444444"/>
              </a:buClr>
              <a:buSzPts val="1350"/>
              <a:buChar char="●"/>
            </a:pPr>
            <a:r>
              <a:rPr lang="en" sz="1350">
                <a:solidFill>
                  <a:srgbClr val="444444"/>
                </a:solidFill>
                <a:highlight>
                  <a:srgbClr val="FFFFFF"/>
                </a:highlight>
              </a:rPr>
              <a:t>If you have a symmetrical distribution of continuous data, all the three measures of central tendency hold good. But most of the times, the analyst uses the mean because it involves all the values in the distribution or dataset.</a:t>
            </a:r>
            <a:endParaRPr sz="1350">
              <a:solidFill>
                <a:srgbClr val="444444"/>
              </a:solidFill>
              <a:highlight>
                <a:srgbClr val="FFFFFF"/>
              </a:highlight>
            </a:endParaRPr>
          </a:p>
          <a:p>
            <a:pPr marL="457200" lvl="0" indent="-314325" algn="l" rtl="0">
              <a:spcBef>
                <a:spcPts val="0"/>
              </a:spcBef>
              <a:spcAft>
                <a:spcPts val="0"/>
              </a:spcAft>
              <a:buClr>
                <a:srgbClr val="444444"/>
              </a:buClr>
              <a:buSzPts val="1350"/>
              <a:buChar char="●"/>
            </a:pPr>
            <a:r>
              <a:rPr lang="en" sz="1350">
                <a:solidFill>
                  <a:srgbClr val="444444"/>
                </a:solidFill>
                <a:highlight>
                  <a:srgbClr val="FFFFFF"/>
                </a:highlight>
              </a:rPr>
              <a:t>If you have skewed distribution, the best measure of finding the central tendency is the median.</a:t>
            </a:r>
            <a:endParaRPr sz="1350">
              <a:solidFill>
                <a:srgbClr val="444444"/>
              </a:solidFill>
              <a:highlight>
                <a:srgbClr val="FFFFFF"/>
              </a:highlight>
            </a:endParaRPr>
          </a:p>
          <a:p>
            <a:pPr marL="457200" lvl="0" indent="-314325" algn="l" rtl="0">
              <a:spcBef>
                <a:spcPts val="0"/>
              </a:spcBef>
              <a:spcAft>
                <a:spcPts val="0"/>
              </a:spcAft>
              <a:buClr>
                <a:srgbClr val="444444"/>
              </a:buClr>
              <a:buSzPts val="1350"/>
              <a:buChar char="●"/>
            </a:pPr>
            <a:r>
              <a:rPr lang="en" sz="1350">
                <a:solidFill>
                  <a:srgbClr val="444444"/>
                </a:solidFill>
                <a:highlight>
                  <a:srgbClr val="FFFFFF"/>
                </a:highlight>
              </a:rPr>
              <a:t>If you have the original data, then both the median and mode are the best choice of measuring the central tendency.</a:t>
            </a:r>
            <a:endParaRPr sz="1350">
              <a:solidFill>
                <a:srgbClr val="444444"/>
              </a:solidFill>
              <a:highlight>
                <a:srgbClr val="FFFFFF"/>
              </a:highlight>
            </a:endParaRPr>
          </a:p>
          <a:p>
            <a:pPr marL="457200" lvl="0" indent="-314325" algn="l" rtl="0">
              <a:spcBef>
                <a:spcPts val="0"/>
              </a:spcBef>
              <a:spcAft>
                <a:spcPts val="0"/>
              </a:spcAft>
              <a:buClr>
                <a:srgbClr val="444444"/>
              </a:buClr>
              <a:buSzPts val="1350"/>
              <a:buChar char="●"/>
            </a:pPr>
            <a:r>
              <a:rPr lang="en" sz="1350">
                <a:solidFill>
                  <a:srgbClr val="444444"/>
                </a:solidFill>
                <a:highlight>
                  <a:srgbClr val="FFFFFF"/>
                </a:highlight>
              </a:rPr>
              <a:t>If you have categorical data, the mode is the best choice to find the central tendency.</a:t>
            </a:r>
            <a:endParaRPr sz="1350">
              <a:solidFill>
                <a:srgbClr val="444444"/>
              </a:solidFill>
              <a:highlight>
                <a:srgbClr val="FFFFFF"/>
              </a:highlight>
            </a:endParaRPr>
          </a:p>
          <a:p>
            <a:pPr marL="0" lvl="0" indent="0" algn="l" rtl="0">
              <a:spcBef>
                <a:spcPts val="1200"/>
              </a:spcBef>
              <a:spcAft>
                <a:spcPts val="1200"/>
              </a:spcAft>
              <a:buNone/>
            </a:pPr>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82"/>
          <p:cNvSpPr txBox="1">
            <a:spLocks noGrp="1"/>
          </p:cNvSpPr>
          <p:nvPr>
            <p:ph type="body" idx="1"/>
          </p:nvPr>
        </p:nvSpPr>
        <p:spPr>
          <a:xfrm>
            <a:off x="311700" y="676775"/>
            <a:ext cx="8520600" cy="3892200"/>
          </a:xfrm>
          <a:prstGeom prst="rect">
            <a:avLst/>
          </a:prstGeom>
        </p:spPr>
        <p:txBody>
          <a:bodyPr spcFirstLastPara="1" wrap="square" lIns="91425" tIns="91425" rIns="91425" bIns="91425" anchor="t" anchorCtr="0">
            <a:normAutofit fontScale="85000" lnSpcReduction="20000"/>
          </a:bodyPr>
          <a:lstStyle/>
          <a:p>
            <a:pPr marL="0" lvl="0" indent="0" algn="l" rtl="0">
              <a:lnSpc>
                <a:spcPct val="150000"/>
              </a:lnSpc>
              <a:spcBef>
                <a:spcPts val="0"/>
              </a:spcBef>
              <a:spcAft>
                <a:spcPts val="0"/>
              </a:spcAft>
              <a:buNone/>
            </a:pPr>
            <a:r>
              <a:rPr lang="en"/>
              <a:t>The main functions of measures of central tendency are as follows: </a:t>
            </a:r>
            <a:endParaRPr/>
          </a:p>
          <a:p>
            <a:pPr marL="457200" lvl="0" indent="-317182" algn="l" rtl="0">
              <a:lnSpc>
                <a:spcPct val="150000"/>
              </a:lnSpc>
              <a:spcBef>
                <a:spcPts val="0"/>
              </a:spcBef>
              <a:spcAft>
                <a:spcPts val="0"/>
              </a:spcAft>
              <a:buSzPct val="100000"/>
              <a:buAutoNum type="arabicPeriod"/>
            </a:pPr>
            <a:r>
              <a:rPr lang="en"/>
              <a:t>They provide a summary figure with the help of which the central location of the whole data can be explained. When we compute an average of a certain group we get an idea about the whole data.</a:t>
            </a:r>
            <a:endParaRPr/>
          </a:p>
          <a:p>
            <a:pPr marL="457200" lvl="0" indent="-317182" algn="l" rtl="0">
              <a:lnSpc>
                <a:spcPct val="150000"/>
              </a:lnSpc>
              <a:spcBef>
                <a:spcPts val="0"/>
              </a:spcBef>
              <a:spcAft>
                <a:spcPts val="0"/>
              </a:spcAft>
              <a:buSzPct val="100000"/>
              <a:buAutoNum type="arabicPeriod"/>
            </a:pPr>
            <a:r>
              <a:rPr lang="en"/>
              <a:t> Large amount of data can be easily reduced to a single figure. Mean, median and mode can be computed for a large data and a single figure can be derived.</a:t>
            </a:r>
            <a:endParaRPr/>
          </a:p>
          <a:p>
            <a:pPr marL="457200" lvl="0" indent="-317182" algn="l" rtl="0">
              <a:lnSpc>
                <a:spcPct val="150000"/>
              </a:lnSpc>
              <a:spcBef>
                <a:spcPts val="0"/>
              </a:spcBef>
              <a:spcAft>
                <a:spcPts val="0"/>
              </a:spcAft>
              <a:buSzPct val="100000"/>
              <a:buAutoNum type="arabicPeriod"/>
            </a:pPr>
            <a:r>
              <a:rPr lang="en"/>
              <a:t>When mean is computed for a certain sample, it will help gauge the population mean. </a:t>
            </a:r>
            <a:endParaRPr/>
          </a:p>
          <a:p>
            <a:pPr marL="457200" lvl="0" indent="-317182" algn="l" rtl="0">
              <a:lnSpc>
                <a:spcPct val="150000"/>
              </a:lnSpc>
              <a:spcBef>
                <a:spcPts val="0"/>
              </a:spcBef>
              <a:spcAft>
                <a:spcPts val="0"/>
              </a:spcAft>
              <a:buSzPct val="100000"/>
              <a:buAutoNum type="arabicPeriod"/>
            </a:pPr>
            <a:r>
              <a:rPr lang="en"/>
              <a:t>The results obtained from computing measures of central tendency will help in making certain decisions. This holds true not only to decisions with regard to research but could have applications in varied areas like policy making, marketing and sales and so on.</a:t>
            </a:r>
            <a:endParaRPr/>
          </a:p>
          <a:p>
            <a:pPr marL="457200" lvl="0" indent="-317182" algn="l" rtl="0">
              <a:lnSpc>
                <a:spcPct val="150000"/>
              </a:lnSpc>
              <a:spcBef>
                <a:spcPts val="0"/>
              </a:spcBef>
              <a:spcAft>
                <a:spcPts val="0"/>
              </a:spcAft>
              <a:buSzPct val="100000"/>
              <a:buAutoNum type="arabicPeriod"/>
            </a:pPr>
            <a:r>
              <a:rPr lang="en"/>
              <a:t>Comparison can be carried out based on single figures computed with the help of measures of central tendency. For example, with regard to performance of students in mathematics test, the mean marks obtained by girls and the mean marks obtained by boys can be compared.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1400"/>
              </a:spcBef>
              <a:spcAft>
                <a:spcPts val="0"/>
              </a:spcAft>
              <a:buClr>
                <a:schemeClr val="dk1"/>
              </a:buClr>
              <a:buSzPts val="1100"/>
              <a:buFont typeface="Arial"/>
              <a:buNone/>
            </a:pPr>
            <a:r>
              <a:rPr lang="en" sz="1500" b="1">
                <a:solidFill>
                  <a:schemeClr val="dk1"/>
                </a:solidFill>
              </a:rPr>
              <a:t>Sample size</a:t>
            </a:r>
            <a:endParaRPr sz="1500" b="1">
              <a:solidFill>
                <a:schemeClr val="dk1"/>
              </a:solidFill>
            </a:endParaRPr>
          </a:p>
          <a:p>
            <a:pPr marL="0" lvl="0" indent="0" algn="l" rtl="0">
              <a:spcBef>
                <a:spcPts val="1200"/>
              </a:spcBef>
              <a:spcAft>
                <a:spcPts val="0"/>
              </a:spcAft>
              <a:buNone/>
            </a:pPr>
            <a:r>
              <a:rPr lang="en" sz="1300">
                <a:solidFill>
                  <a:schemeClr val="dk1"/>
                </a:solidFill>
              </a:rPr>
              <a:t>The number of individuals you should include in your sample depends on various factors, including the size and variability of the population and your research design.</a:t>
            </a:r>
            <a:endParaRPr sz="1300">
              <a:solidFill>
                <a:schemeClr val="dk1"/>
              </a:solidFill>
            </a:endParaRPr>
          </a:p>
          <a:p>
            <a:pPr marL="0" lvl="0" indent="0" algn="l" rtl="0">
              <a:spcBef>
                <a:spcPts val="1200"/>
              </a:spcBef>
              <a:spcAft>
                <a:spcPts val="0"/>
              </a:spcAft>
              <a:buClr>
                <a:schemeClr val="dk1"/>
              </a:buClr>
              <a:buSzPts val="1100"/>
              <a:buFont typeface="Arial"/>
              <a:buNone/>
            </a:pPr>
            <a:r>
              <a:rPr lang="en" sz="1300">
                <a:solidFill>
                  <a:schemeClr val="dk1"/>
                </a:solidFill>
              </a:rPr>
              <a:t>There are different sample size calculators and formulas depending on what you want to achieve with statistical analysis.</a:t>
            </a:r>
            <a:endParaRPr sz="1300">
              <a:solidFill>
                <a:schemeClr val="dk1"/>
              </a:solidFill>
            </a:endParaRPr>
          </a:p>
          <a:p>
            <a:pPr marL="0" lvl="0" indent="0" algn="l" rtl="0">
              <a:spcBef>
                <a:spcPts val="1200"/>
              </a:spcBef>
              <a:spcAft>
                <a:spcPts val="1200"/>
              </a:spcAft>
              <a:buNone/>
            </a:pPr>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83"/>
          <p:cNvSpPr txBox="1">
            <a:spLocks noGrp="1"/>
          </p:cNvSpPr>
          <p:nvPr>
            <p:ph type="body" idx="1"/>
          </p:nvPr>
        </p:nvSpPr>
        <p:spPr>
          <a:xfrm>
            <a:off x="311700" y="356200"/>
            <a:ext cx="8520600" cy="42126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SzPts val="770"/>
              <a:buNone/>
            </a:pPr>
            <a:r>
              <a:rPr lang="en" sz="1360"/>
              <a:t>A good measure of central tendency needs to have the following characteristics:</a:t>
            </a:r>
            <a:endParaRPr sz="1360"/>
          </a:p>
          <a:p>
            <a:pPr marL="0" lvl="0" indent="0" algn="l" rtl="0">
              <a:lnSpc>
                <a:spcPct val="150000"/>
              </a:lnSpc>
              <a:spcBef>
                <a:spcPts val="0"/>
              </a:spcBef>
              <a:spcAft>
                <a:spcPts val="0"/>
              </a:spcAft>
              <a:buSzPts val="770"/>
              <a:buNone/>
            </a:pPr>
            <a:r>
              <a:rPr lang="en" sz="1360"/>
              <a:t> 1) The definition of the central tendency needs to be adequately specified and should be clear. It should not be subject to varied interpretations and needs to be unaffected by any individual bias. The definition should be rigid so that a stable value is obtained that represents the data.</a:t>
            </a:r>
            <a:endParaRPr sz="1360"/>
          </a:p>
          <a:p>
            <a:pPr marL="0" lvl="0" indent="0" algn="l" rtl="0">
              <a:lnSpc>
                <a:spcPct val="150000"/>
              </a:lnSpc>
              <a:spcBef>
                <a:spcPts val="0"/>
              </a:spcBef>
              <a:spcAft>
                <a:spcPts val="0"/>
              </a:spcAft>
              <a:buSzPts val="770"/>
              <a:buNone/>
            </a:pPr>
            <a:r>
              <a:rPr lang="en" sz="1360"/>
              <a:t> 2) The measure of central tendency should be easy to understand and easy to compute. It should not involve elaborate mathematical calculations. </a:t>
            </a:r>
            <a:endParaRPr sz="1360"/>
          </a:p>
          <a:p>
            <a:pPr marL="0" lvl="0" indent="0" algn="l" rtl="0">
              <a:lnSpc>
                <a:spcPct val="150000"/>
              </a:lnSpc>
              <a:spcBef>
                <a:spcPts val="0"/>
              </a:spcBef>
              <a:spcAft>
                <a:spcPts val="0"/>
              </a:spcAft>
              <a:buSzPts val="770"/>
              <a:buNone/>
            </a:pPr>
            <a:r>
              <a:rPr lang="en" sz="1360"/>
              <a:t>3) For the value obtained from the computation of measures of central tendency to be representative of the data, the whole data needs to be computed. </a:t>
            </a:r>
            <a:endParaRPr sz="1360"/>
          </a:p>
          <a:p>
            <a:pPr marL="0" lvl="0" indent="0" algn="l" rtl="0">
              <a:lnSpc>
                <a:spcPct val="150000"/>
              </a:lnSpc>
              <a:spcBef>
                <a:spcPts val="0"/>
              </a:spcBef>
              <a:spcAft>
                <a:spcPts val="0"/>
              </a:spcAft>
              <a:buSzPts val="770"/>
              <a:buNone/>
            </a:pPr>
            <a:r>
              <a:rPr lang="en" sz="1360"/>
              <a:t>4) The data needs to be collected from a sample that truly represents the population. The sample thus needs to be randomly selected. </a:t>
            </a:r>
            <a:endParaRPr sz="1360"/>
          </a:p>
          <a:p>
            <a:pPr marL="0" lvl="0" indent="0" algn="l" rtl="0">
              <a:lnSpc>
                <a:spcPct val="150000"/>
              </a:lnSpc>
              <a:spcBef>
                <a:spcPts val="0"/>
              </a:spcBef>
              <a:spcAft>
                <a:spcPts val="0"/>
              </a:spcAft>
              <a:buSzPts val="770"/>
              <a:buNone/>
            </a:pPr>
            <a:r>
              <a:rPr lang="en" sz="1360"/>
              <a:t>5) The measure of central tendency needs to display sampling stability and should not be affected by any fluctuations in the sample. For example, if two different researchers obtain a representative sample from a same population, the means computed by them for their respective sample should display least variation.</a:t>
            </a:r>
            <a:endParaRPr sz="1360"/>
          </a:p>
          <a:p>
            <a:pPr marL="0" lvl="0" indent="0" algn="l" rtl="0">
              <a:lnSpc>
                <a:spcPct val="150000"/>
              </a:lnSpc>
              <a:spcBef>
                <a:spcPts val="0"/>
              </a:spcBef>
              <a:spcAft>
                <a:spcPts val="0"/>
              </a:spcAft>
              <a:buSzPts val="770"/>
              <a:buNone/>
            </a:pPr>
            <a:r>
              <a:rPr lang="en" sz="1360"/>
              <a:t> 6) The measure of central tendency should not be affected by outliers. Outliers are extreme values in data or distribution. </a:t>
            </a:r>
            <a:endParaRPr sz="1360"/>
          </a:p>
          <a:p>
            <a:pPr marL="0" lvl="0" indent="0" algn="l" rtl="0">
              <a:lnSpc>
                <a:spcPct val="150000"/>
              </a:lnSpc>
              <a:spcBef>
                <a:spcPts val="0"/>
              </a:spcBef>
              <a:spcAft>
                <a:spcPts val="0"/>
              </a:spcAft>
              <a:buSzPts val="770"/>
              <a:buNone/>
            </a:pPr>
            <a:r>
              <a:rPr lang="en" sz="1360"/>
              <a:t>7) The measure of central tendency should render itself to further mathematical computations.</a:t>
            </a:r>
            <a:endParaRPr sz="136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84"/>
          <p:cNvSpPr txBox="1">
            <a:spLocks noGrp="1"/>
          </p:cNvSpPr>
          <p:nvPr>
            <p:ph type="body" idx="1"/>
          </p:nvPr>
        </p:nvSpPr>
        <p:spPr>
          <a:xfrm>
            <a:off x="311700" y="370450"/>
            <a:ext cx="8520600" cy="4198500"/>
          </a:xfrm>
          <a:prstGeom prst="rect">
            <a:avLst/>
          </a:prstGeom>
        </p:spPr>
        <p:txBody>
          <a:bodyPr spcFirstLastPara="1" wrap="square" lIns="91425" tIns="91425" rIns="91425" bIns="91425" anchor="t" anchorCtr="0">
            <a:normAutofit fontScale="70000" lnSpcReduction="20000"/>
          </a:bodyPr>
          <a:lstStyle/>
          <a:p>
            <a:pPr marL="0" lvl="0" indent="0" algn="l" rtl="0">
              <a:spcBef>
                <a:spcPts val="0"/>
              </a:spcBef>
              <a:spcAft>
                <a:spcPts val="0"/>
              </a:spcAft>
              <a:buNone/>
            </a:pPr>
            <a:r>
              <a:rPr lang="en" b="1"/>
              <a:t>How to choose a measure of central tendency?</a:t>
            </a:r>
            <a:r>
              <a:rPr lang="en"/>
              <a:t> </a:t>
            </a:r>
            <a:endParaRPr/>
          </a:p>
          <a:p>
            <a:pPr marL="0" lvl="0" indent="0" algn="l" rtl="0">
              <a:spcBef>
                <a:spcPts val="1200"/>
              </a:spcBef>
              <a:spcAft>
                <a:spcPts val="0"/>
              </a:spcAft>
              <a:buNone/>
            </a:pPr>
            <a:r>
              <a:rPr lang="en"/>
              <a:t>The choice of a measure of central tendency will depend on first of all, the scales of measurement. </a:t>
            </a:r>
            <a:endParaRPr/>
          </a:p>
          <a:p>
            <a:pPr marL="0" lvl="0" indent="0" algn="l" rtl="0">
              <a:spcBef>
                <a:spcPts val="1200"/>
              </a:spcBef>
              <a:spcAft>
                <a:spcPts val="0"/>
              </a:spcAft>
              <a:buNone/>
            </a:pPr>
            <a:r>
              <a:rPr lang="en"/>
              <a:t>For </a:t>
            </a:r>
            <a:r>
              <a:rPr lang="en">
                <a:solidFill>
                  <a:srgbClr val="6AA84F"/>
                </a:solidFill>
              </a:rPr>
              <a:t>nominal scales</a:t>
            </a:r>
            <a:r>
              <a:rPr lang="en"/>
              <a:t> one can compute mode but not mean or median. </a:t>
            </a:r>
            <a:endParaRPr/>
          </a:p>
          <a:p>
            <a:pPr marL="457200" lvl="0" indent="-308610" algn="l" rtl="0">
              <a:spcBef>
                <a:spcPts val="1200"/>
              </a:spcBef>
              <a:spcAft>
                <a:spcPts val="0"/>
              </a:spcAft>
              <a:buSzPct val="100000"/>
              <a:buChar char="➢"/>
            </a:pPr>
            <a:r>
              <a:rPr lang="en"/>
              <a:t>For example, in case of males and females, the males can be coded as 1 and females can be coded as 2 (or vice versa) in such a case, we can compute frequently occurring score, that will provide us information whether there are more males or more females. However, it is not possible to compute mean or median. </a:t>
            </a:r>
            <a:endParaRPr/>
          </a:p>
          <a:p>
            <a:pPr marL="0" lvl="0" indent="0" algn="l" rtl="0">
              <a:spcBef>
                <a:spcPts val="1200"/>
              </a:spcBef>
              <a:spcAft>
                <a:spcPts val="0"/>
              </a:spcAft>
              <a:buNone/>
            </a:pPr>
            <a:r>
              <a:rPr lang="en"/>
              <a:t>With regard to </a:t>
            </a:r>
            <a:r>
              <a:rPr lang="en">
                <a:solidFill>
                  <a:srgbClr val="38761D"/>
                </a:solidFill>
              </a:rPr>
              <a:t>ordinal scale</a:t>
            </a:r>
            <a:r>
              <a:rPr lang="en"/>
              <a:t>, median or mode can be used.</a:t>
            </a:r>
            <a:endParaRPr/>
          </a:p>
          <a:p>
            <a:pPr marL="457200" lvl="0" indent="-308610" algn="l" rtl="0">
              <a:spcBef>
                <a:spcPts val="1200"/>
              </a:spcBef>
              <a:spcAft>
                <a:spcPts val="0"/>
              </a:spcAft>
              <a:buSzPct val="100000"/>
              <a:buChar char="➢"/>
            </a:pPr>
            <a:r>
              <a:rPr lang="en"/>
              <a:t> For example, if we rank the students based on their performance in mathematics test, it is possible to find median below and above which lie half of the ranks. Mode can also be computed if more than one student gets same rank. </a:t>
            </a:r>
            <a:endParaRPr/>
          </a:p>
          <a:p>
            <a:pPr marL="0" lvl="0" indent="0" algn="l" rtl="0">
              <a:spcBef>
                <a:spcPts val="1200"/>
              </a:spcBef>
              <a:spcAft>
                <a:spcPts val="0"/>
              </a:spcAft>
              <a:buNone/>
            </a:pPr>
            <a:r>
              <a:rPr lang="en"/>
              <a:t>With regard to </a:t>
            </a:r>
            <a:r>
              <a:rPr lang="en">
                <a:solidFill>
                  <a:srgbClr val="38761D"/>
                </a:solidFill>
              </a:rPr>
              <a:t>interval scale and ratio scale</a:t>
            </a:r>
            <a:r>
              <a:rPr lang="en"/>
              <a:t> mean can be computed. </a:t>
            </a:r>
            <a:endParaRPr/>
          </a:p>
          <a:p>
            <a:pPr marL="0" lvl="0" indent="457200" algn="l" rtl="0">
              <a:spcBef>
                <a:spcPts val="1200"/>
              </a:spcBef>
              <a:spcAft>
                <a:spcPts val="1200"/>
              </a:spcAft>
              <a:buNone/>
            </a:pPr>
            <a:r>
              <a:rPr lang="en"/>
              <a:t>Yet another aspect that is important while making a choice with regard to which measure of central tendency to use is, whether the data is normally distributed or not. </a:t>
            </a:r>
            <a:r>
              <a:rPr lang="en">
                <a:solidFill>
                  <a:srgbClr val="4A86E8"/>
                </a:solidFill>
              </a:rPr>
              <a:t>If the data is normally distributed we will compute mean and if it is not normally distributed, we will compute median or mode.</a:t>
            </a:r>
            <a:endParaRPr>
              <a:solidFill>
                <a:srgbClr val="4A86E8"/>
              </a:solidFill>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85"/>
          <p:cNvSpPr txBox="1">
            <a:spLocks noGrp="1"/>
          </p:cNvSpPr>
          <p:nvPr>
            <p:ph type="title"/>
          </p:nvPr>
        </p:nvSpPr>
        <p:spPr>
          <a:xfrm>
            <a:off x="354425" y="19990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1720"/>
              <a:t>PROPERTIES, ADVANTAGES AND LIMITATIONS OF MEAN, MEDIAN AND MODE</a:t>
            </a:r>
            <a:endParaRPr sz="1720"/>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86"/>
          <p:cNvSpPr txBox="1">
            <a:spLocks noGrp="1"/>
          </p:cNvSpPr>
          <p:nvPr>
            <p:ph type="body" idx="1"/>
          </p:nvPr>
        </p:nvSpPr>
        <p:spPr>
          <a:xfrm>
            <a:off x="311700" y="463050"/>
            <a:ext cx="8520600" cy="4105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Properties of Mean </a:t>
            </a:r>
            <a:endParaRPr b="1"/>
          </a:p>
          <a:p>
            <a:pPr marL="0" lvl="0" indent="0" algn="l" rtl="0">
              <a:spcBef>
                <a:spcPts val="1200"/>
              </a:spcBef>
              <a:spcAft>
                <a:spcPts val="0"/>
              </a:spcAft>
              <a:buNone/>
            </a:pPr>
            <a:r>
              <a:rPr lang="en"/>
              <a:t>1) Mean is </a:t>
            </a:r>
            <a:r>
              <a:rPr lang="en">
                <a:solidFill>
                  <a:srgbClr val="6AA84F"/>
                </a:solidFill>
              </a:rPr>
              <a:t>sensitive</a:t>
            </a:r>
            <a:r>
              <a:rPr lang="en"/>
              <a:t> to the actual position of each and every score in a distribution and if another score is included in the distribution, then the mean or average of that distribution will change. </a:t>
            </a:r>
            <a:endParaRPr/>
          </a:p>
          <a:p>
            <a:pPr marL="0" lvl="0" indent="0" algn="l" rtl="0">
              <a:spcBef>
                <a:spcPts val="1200"/>
              </a:spcBef>
              <a:spcAft>
                <a:spcPts val="0"/>
              </a:spcAft>
              <a:buNone/>
            </a:pPr>
            <a:r>
              <a:rPr lang="en" sz="1191"/>
              <a:t>For example, mean of the scores 5, 4 ,6 ,3, 2 is 4 [We got the value 4 by adding 5+4+6+3+2= 20 and then dividing it by 5, that is the total number of scores (N)]. But if we change the scores to 5, 4, 6, 3, 2, 8, the mean will be 4.67 [We got the value 4.67 by adding 5+4+6+3+2+8= 28 and then dividing it by 6, that is the total number of scores (N)] </a:t>
            </a:r>
            <a:endParaRPr sz="1191"/>
          </a:p>
          <a:p>
            <a:pPr marL="0" lvl="0" indent="0" algn="l" rtl="0">
              <a:spcBef>
                <a:spcPts val="1200"/>
              </a:spcBef>
              <a:spcAft>
                <a:spcPts val="0"/>
              </a:spcAft>
              <a:buNone/>
            </a:pPr>
            <a:r>
              <a:rPr lang="en"/>
              <a:t>2) Mean denotes a </a:t>
            </a:r>
            <a:r>
              <a:rPr lang="en">
                <a:solidFill>
                  <a:srgbClr val="6AA84F"/>
                </a:solidFill>
              </a:rPr>
              <a:t>balance point of any distribution </a:t>
            </a:r>
            <a:r>
              <a:rPr lang="en"/>
              <a:t>and the total of positive deviations from the mean is equal to the negative deviations from the mean </a:t>
            </a:r>
            <a:endParaRPr/>
          </a:p>
          <a:p>
            <a:pPr marL="0" lvl="0" indent="0" algn="l" rtl="0">
              <a:spcBef>
                <a:spcPts val="1200"/>
              </a:spcBef>
              <a:spcAft>
                <a:spcPts val="1200"/>
              </a:spcAft>
              <a:buNone/>
            </a:pPr>
            <a:r>
              <a:rPr lang="en"/>
              <a:t>3) Mean is especially </a:t>
            </a:r>
            <a:r>
              <a:rPr lang="en">
                <a:solidFill>
                  <a:srgbClr val="6AA84F"/>
                </a:solidFill>
              </a:rPr>
              <a:t>effective</a:t>
            </a:r>
            <a:r>
              <a:rPr lang="en"/>
              <a:t> when we want the measure of central tendency to reflect the sum of the scores.</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87"/>
          <p:cNvSpPr txBox="1">
            <a:spLocks noGrp="1"/>
          </p:cNvSpPr>
          <p:nvPr>
            <p:ph type="body" idx="1"/>
          </p:nvPr>
        </p:nvSpPr>
        <p:spPr>
          <a:xfrm>
            <a:off x="311700" y="434550"/>
            <a:ext cx="8520600" cy="4134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Advantages of Mean </a:t>
            </a:r>
            <a:endParaRPr b="1"/>
          </a:p>
          <a:p>
            <a:pPr marL="0" lvl="0" indent="0" algn="l" rtl="0">
              <a:spcBef>
                <a:spcPts val="1200"/>
              </a:spcBef>
              <a:spcAft>
                <a:spcPts val="0"/>
              </a:spcAft>
              <a:buNone/>
            </a:pPr>
            <a:r>
              <a:rPr lang="en"/>
              <a:t>1) The definition of mean is rigid which is a quality of a good measure of central tendency. </a:t>
            </a:r>
            <a:endParaRPr/>
          </a:p>
          <a:p>
            <a:pPr marL="0" lvl="0" indent="0" algn="l" rtl="0">
              <a:spcBef>
                <a:spcPts val="1200"/>
              </a:spcBef>
              <a:spcAft>
                <a:spcPts val="0"/>
              </a:spcAft>
              <a:buNone/>
            </a:pPr>
            <a:r>
              <a:rPr lang="en"/>
              <a:t>2) It is not only easy to understand but also easy to calculate. </a:t>
            </a:r>
            <a:endParaRPr/>
          </a:p>
          <a:p>
            <a:pPr marL="0" lvl="0" indent="0" algn="l" rtl="0">
              <a:spcBef>
                <a:spcPts val="1200"/>
              </a:spcBef>
              <a:spcAft>
                <a:spcPts val="0"/>
              </a:spcAft>
              <a:buNone/>
            </a:pPr>
            <a:r>
              <a:rPr lang="en"/>
              <a:t>3) All the scores in the distribution are considered when mean is computed. </a:t>
            </a:r>
            <a:endParaRPr/>
          </a:p>
          <a:p>
            <a:pPr marL="0" lvl="0" indent="0" algn="l" rtl="0">
              <a:spcBef>
                <a:spcPts val="1200"/>
              </a:spcBef>
              <a:spcAft>
                <a:spcPts val="0"/>
              </a:spcAft>
              <a:buNone/>
            </a:pPr>
            <a:r>
              <a:rPr lang="en"/>
              <a:t>4) Further mathematical calculations can be carried out on the basis of mean. </a:t>
            </a:r>
            <a:endParaRPr/>
          </a:p>
          <a:p>
            <a:pPr marL="0" lvl="0" indent="0" algn="l" rtl="0">
              <a:spcBef>
                <a:spcPts val="1200"/>
              </a:spcBef>
              <a:spcAft>
                <a:spcPts val="0"/>
              </a:spcAft>
              <a:buNone/>
            </a:pPr>
            <a:r>
              <a:rPr lang="en"/>
              <a:t>5) Fluctuations in sampling are least likely to affect mean. </a:t>
            </a:r>
            <a:endParaRPr/>
          </a:p>
          <a:p>
            <a:pPr marL="0" lvl="0" indent="0" algn="l" rtl="0">
              <a:spcBef>
                <a:spcPts val="1200"/>
              </a:spcBef>
              <a:spcAft>
                <a:spcPts val="1200"/>
              </a:spcAft>
              <a:buNone/>
            </a:pPr>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88"/>
          <p:cNvSpPr txBox="1">
            <a:spLocks noGrp="1"/>
          </p:cNvSpPr>
          <p:nvPr>
            <p:ph type="body" idx="1"/>
          </p:nvPr>
        </p:nvSpPr>
        <p:spPr>
          <a:xfrm>
            <a:off x="311700" y="577050"/>
            <a:ext cx="8520600" cy="3991800"/>
          </a:xfrm>
          <a:prstGeom prst="rect">
            <a:avLst/>
          </a:prstGeom>
        </p:spPr>
        <p:txBody>
          <a:bodyPr spcFirstLastPara="1" wrap="square" lIns="91425" tIns="91425" rIns="91425" bIns="91425" anchor="t" anchorCtr="0">
            <a:normAutofit fontScale="85000" lnSpcReduction="10000"/>
          </a:bodyPr>
          <a:lstStyle/>
          <a:p>
            <a:pPr marL="0" lvl="0" indent="0" algn="just" rtl="0">
              <a:spcBef>
                <a:spcPts val="0"/>
              </a:spcBef>
              <a:spcAft>
                <a:spcPts val="0"/>
              </a:spcAft>
              <a:buNone/>
            </a:pPr>
            <a:r>
              <a:rPr lang="en" b="1"/>
              <a:t> Limitations of Mean </a:t>
            </a:r>
            <a:endParaRPr b="1"/>
          </a:p>
          <a:p>
            <a:pPr marL="0" lvl="0" indent="0" algn="just" rtl="0">
              <a:spcBef>
                <a:spcPts val="1200"/>
              </a:spcBef>
              <a:spcAft>
                <a:spcPts val="0"/>
              </a:spcAft>
              <a:buNone/>
            </a:pPr>
            <a:r>
              <a:rPr lang="en"/>
              <a:t>1) Outliers or extreme values can have an impact on mean.</a:t>
            </a:r>
            <a:endParaRPr/>
          </a:p>
          <a:p>
            <a:pPr marL="0" lvl="0" indent="0" algn="just" rtl="0">
              <a:spcBef>
                <a:spcPts val="1200"/>
              </a:spcBef>
              <a:spcAft>
                <a:spcPts val="0"/>
              </a:spcAft>
              <a:buNone/>
            </a:pPr>
            <a:r>
              <a:rPr lang="en"/>
              <a:t> 2) When there are open ended classes, such as 10 and above or below 5, mean cannot be computed. In such cases median and mode can be computed. This is mainly because in such distributions mid point cannot be determined to carry out calculations. </a:t>
            </a:r>
            <a:endParaRPr/>
          </a:p>
          <a:p>
            <a:pPr marL="0" lvl="0" indent="0" algn="just" rtl="0">
              <a:spcBef>
                <a:spcPts val="1200"/>
              </a:spcBef>
              <a:spcAft>
                <a:spcPts val="0"/>
              </a:spcAft>
              <a:buNone/>
            </a:pPr>
            <a:r>
              <a:rPr lang="en"/>
              <a:t>3) If a score in the data is missing or lost or not clear, then mean cannot be computed unless mean is computed for rest of the data by not considering the lost score and dropping it all together.</a:t>
            </a:r>
            <a:endParaRPr/>
          </a:p>
          <a:p>
            <a:pPr marL="0" lvl="0" indent="0" algn="just" rtl="0">
              <a:spcBef>
                <a:spcPts val="1200"/>
              </a:spcBef>
              <a:spcAft>
                <a:spcPts val="0"/>
              </a:spcAft>
              <a:buNone/>
            </a:pPr>
            <a:r>
              <a:rPr lang="en"/>
              <a:t> 4) It is not possible to determine mean through inspection. Further, it cannot be determined based on a graph. </a:t>
            </a:r>
            <a:endParaRPr/>
          </a:p>
          <a:p>
            <a:pPr marL="0" lvl="0" indent="0" algn="just" rtl="0">
              <a:spcBef>
                <a:spcPts val="1200"/>
              </a:spcBef>
              <a:spcAft>
                <a:spcPts val="1200"/>
              </a:spcAft>
              <a:buClr>
                <a:schemeClr val="dk1"/>
              </a:buClr>
              <a:buSzPct val="61111"/>
              <a:buFont typeface="Arial"/>
              <a:buNone/>
            </a:pPr>
            <a:r>
              <a:rPr lang="en"/>
              <a:t>5) It is not suitable for data that is skewed or is very asymmetrical as then in such cases mean will not adequately represent the data.</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8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Properties of Median </a:t>
            </a:r>
            <a:endParaRPr b="1"/>
          </a:p>
          <a:p>
            <a:pPr marL="0" lvl="0" indent="0" algn="l" rtl="0">
              <a:spcBef>
                <a:spcPts val="1200"/>
              </a:spcBef>
              <a:spcAft>
                <a:spcPts val="0"/>
              </a:spcAft>
              <a:buNone/>
            </a:pPr>
            <a:r>
              <a:rPr lang="en"/>
              <a:t>1) When compared to mean, median is less sensitive to extreme scores or outliers. </a:t>
            </a:r>
            <a:endParaRPr/>
          </a:p>
          <a:p>
            <a:pPr marL="0" lvl="0" indent="0" algn="l" rtl="0">
              <a:spcBef>
                <a:spcPts val="1200"/>
              </a:spcBef>
              <a:spcAft>
                <a:spcPts val="0"/>
              </a:spcAft>
              <a:buNone/>
            </a:pPr>
            <a:r>
              <a:rPr lang="en"/>
              <a:t>2) When a distribution is skewed or is asymmetrical median can be adequately used. </a:t>
            </a:r>
            <a:endParaRPr/>
          </a:p>
          <a:p>
            <a:pPr marL="0" lvl="0" indent="0" algn="l" rtl="0">
              <a:spcBef>
                <a:spcPts val="1200"/>
              </a:spcBef>
              <a:spcAft>
                <a:spcPts val="1200"/>
              </a:spcAft>
              <a:buNone/>
            </a:pPr>
            <a:r>
              <a:rPr lang="en"/>
              <a:t>3) When a distribution is open ended, that is, actual score at one end of the distribution is not known, then median can be computed.</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9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b="1"/>
              <a:t>Advantages of Median </a:t>
            </a:r>
            <a:endParaRPr b="1"/>
          </a:p>
          <a:p>
            <a:pPr marL="0" lvl="0" indent="0" algn="l" rtl="0">
              <a:spcBef>
                <a:spcPts val="1200"/>
              </a:spcBef>
              <a:spcAft>
                <a:spcPts val="0"/>
              </a:spcAft>
              <a:buNone/>
            </a:pPr>
            <a:r>
              <a:rPr lang="en"/>
              <a:t>1) The definition of median is rigid which is a quality of a good measure of central tendency. </a:t>
            </a:r>
            <a:endParaRPr/>
          </a:p>
          <a:p>
            <a:pPr marL="0" lvl="0" indent="0" algn="l" rtl="0">
              <a:spcBef>
                <a:spcPts val="1200"/>
              </a:spcBef>
              <a:spcAft>
                <a:spcPts val="0"/>
              </a:spcAft>
              <a:buNone/>
            </a:pPr>
            <a:r>
              <a:rPr lang="en"/>
              <a:t>2) It is easy to understand and calculate. </a:t>
            </a:r>
            <a:endParaRPr/>
          </a:p>
          <a:p>
            <a:pPr marL="0" lvl="0" indent="0" algn="l" rtl="0">
              <a:spcBef>
                <a:spcPts val="1200"/>
              </a:spcBef>
              <a:spcAft>
                <a:spcPts val="0"/>
              </a:spcAft>
              <a:buNone/>
            </a:pPr>
            <a:r>
              <a:rPr lang="en"/>
              <a:t>3) It is not affected by outliers or extreme scores in data. </a:t>
            </a:r>
            <a:endParaRPr/>
          </a:p>
          <a:p>
            <a:pPr marL="0" lvl="0" indent="0" algn="l" rtl="0">
              <a:spcBef>
                <a:spcPts val="1200"/>
              </a:spcBef>
              <a:spcAft>
                <a:spcPts val="0"/>
              </a:spcAft>
              <a:buNone/>
            </a:pPr>
            <a:r>
              <a:rPr lang="en"/>
              <a:t>4) Unless the median falls in an open ended class, it can be computed for grouped data with open ended classes. </a:t>
            </a:r>
            <a:endParaRPr/>
          </a:p>
          <a:p>
            <a:pPr marL="0" lvl="0" indent="0" algn="l" rtl="0">
              <a:spcBef>
                <a:spcPts val="1200"/>
              </a:spcBef>
              <a:spcAft>
                <a:spcPts val="0"/>
              </a:spcAft>
              <a:buNone/>
            </a:pPr>
            <a:r>
              <a:rPr lang="en"/>
              <a:t>5) In certain cases it is possible to identify median through inspection as well as graphically.</a:t>
            </a:r>
            <a:endParaRPr/>
          </a:p>
          <a:p>
            <a:pPr marL="0" lvl="0" indent="0" algn="l" rtl="0">
              <a:spcBef>
                <a:spcPts val="1200"/>
              </a:spcBef>
              <a:spcAft>
                <a:spcPts val="1200"/>
              </a:spcAft>
              <a:buNone/>
            </a:pPr>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9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b="1"/>
              <a:t>Limitations of Median</a:t>
            </a:r>
            <a:r>
              <a:rPr lang="en"/>
              <a:t> </a:t>
            </a:r>
            <a:endParaRPr/>
          </a:p>
          <a:p>
            <a:pPr marL="0" lvl="0" indent="0" algn="l" rtl="0">
              <a:spcBef>
                <a:spcPts val="1200"/>
              </a:spcBef>
              <a:spcAft>
                <a:spcPts val="0"/>
              </a:spcAft>
              <a:buNone/>
            </a:pPr>
            <a:r>
              <a:rPr lang="en"/>
              <a:t>1) Some statistical procedures using median are quite complex. Computation of median can be time consuming when large data is involved because the data needs to be arranged in an order before median is computed. </a:t>
            </a:r>
            <a:endParaRPr/>
          </a:p>
          <a:p>
            <a:pPr marL="0" lvl="0" indent="0" algn="l" rtl="0">
              <a:spcBef>
                <a:spcPts val="1200"/>
              </a:spcBef>
              <a:spcAft>
                <a:spcPts val="0"/>
              </a:spcAft>
              <a:buNone/>
            </a:pPr>
            <a:r>
              <a:rPr lang="en"/>
              <a:t>2) Median cannot be computed exactly when an ungrouped data is even. In such cases, median is estimated as mean of the scores in the middle of the distribution.</a:t>
            </a:r>
            <a:endParaRPr/>
          </a:p>
          <a:p>
            <a:pPr marL="0" lvl="0" indent="0" algn="l" rtl="0">
              <a:spcBef>
                <a:spcPts val="1200"/>
              </a:spcBef>
              <a:spcAft>
                <a:spcPts val="0"/>
              </a:spcAft>
              <a:buNone/>
            </a:pPr>
            <a:r>
              <a:rPr lang="en"/>
              <a:t>3) It is not based on each and every score in the distribution. </a:t>
            </a:r>
            <a:endParaRPr/>
          </a:p>
          <a:p>
            <a:pPr marL="0" lvl="0" indent="0" algn="l" rtl="0">
              <a:spcBef>
                <a:spcPts val="1200"/>
              </a:spcBef>
              <a:spcAft>
                <a:spcPts val="1200"/>
              </a:spcAft>
              <a:buClr>
                <a:schemeClr val="dk1"/>
              </a:buClr>
              <a:buSzPts val="1100"/>
              <a:buFont typeface="Arial"/>
              <a:buNone/>
            </a:pPr>
            <a:r>
              <a:rPr lang="en"/>
              <a:t>4) It can be affected by sampling fluctuations and thus can be termed as less stable than mean. </a:t>
            </a:r>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9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Properties of Mode </a:t>
            </a:r>
            <a:endParaRPr b="1"/>
          </a:p>
          <a:p>
            <a:pPr marL="0" lvl="0" indent="0" algn="l" rtl="0">
              <a:spcBef>
                <a:spcPts val="1200"/>
              </a:spcBef>
              <a:spcAft>
                <a:spcPts val="0"/>
              </a:spcAft>
              <a:buNone/>
            </a:pPr>
            <a:r>
              <a:rPr lang="en"/>
              <a:t>1) Mode can be used with variables that can be measured on nominal scale. </a:t>
            </a:r>
            <a:endParaRPr/>
          </a:p>
          <a:p>
            <a:pPr marL="0" lvl="0" indent="0" algn="l" rtl="0">
              <a:spcBef>
                <a:spcPts val="1200"/>
              </a:spcBef>
              <a:spcAft>
                <a:spcPts val="0"/>
              </a:spcAft>
              <a:buNone/>
            </a:pPr>
            <a:r>
              <a:rPr lang="en"/>
              <a:t>2) Mode is easier to compute than mean and media. But it is not used often because of lack of stability from one sample to another and also because a single set of data may possibly have more than one mode. Also, when there is more than one mode, then the modes cannot be termed to adequately measure central location.</a:t>
            </a:r>
            <a:endParaRPr/>
          </a:p>
          <a:p>
            <a:pPr marL="0" lvl="0" indent="0" algn="l" rtl="0">
              <a:spcBef>
                <a:spcPts val="1200"/>
              </a:spcBef>
              <a:spcAft>
                <a:spcPts val="1200"/>
              </a:spcAft>
              <a:buNone/>
            </a:pPr>
            <a:r>
              <a:rPr lang="en"/>
              <a:t> 3) Mode is not affected by outliers or extreme scores.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n" sz="2220"/>
              <a:t>Sampling Bias</a:t>
            </a:r>
            <a:endParaRPr sz="2220"/>
          </a:p>
        </p:txBody>
      </p:sp>
      <p:sp>
        <p:nvSpPr>
          <p:cNvPr id="95" name="Google Shape;95;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298450" algn="l" rtl="0">
              <a:lnSpc>
                <a:spcPct val="150000"/>
              </a:lnSpc>
              <a:spcBef>
                <a:spcPts val="0"/>
              </a:spcBef>
              <a:spcAft>
                <a:spcPts val="0"/>
              </a:spcAft>
              <a:buClr>
                <a:schemeClr val="dk1"/>
              </a:buClr>
              <a:buSzPts val="1100"/>
              <a:buChar char="●"/>
            </a:pPr>
            <a:r>
              <a:rPr lang="en" sz="1100" b="1">
                <a:solidFill>
                  <a:schemeClr val="dk1"/>
                </a:solidFill>
              </a:rPr>
              <a:t>Sampling bias</a:t>
            </a:r>
            <a:r>
              <a:rPr lang="en" sz="1100">
                <a:solidFill>
                  <a:schemeClr val="dk1"/>
                </a:solidFill>
              </a:rPr>
              <a:t> occurs when some members of a population are systematically more likely to be selected in a sample than others.</a:t>
            </a:r>
            <a:endParaRPr sz="1100">
              <a:solidFill>
                <a:schemeClr val="dk1"/>
              </a:solidFill>
            </a:endParaRPr>
          </a:p>
          <a:p>
            <a:pPr marL="457200" lvl="0" indent="-298450" algn="l" rtl="0">
              <a:lnSpc>
                <a:spcPct val="150000"/>
              </a:lnSpc>
              <a:spcBef>
                <a:spcPts val="0"/>
              </a:spcBef>
              <a:spcAft>
                <a:spcPts val="0"/>
              </a:spcAft>
              <a:buClr>
                <a:schemeClr val="dk1"/>
              </a:buClr>
              <a:buSzPts val="1100"/>
              <a:buChar char="●"/>
            </a:pPr>
            <a:r>
              <a:rPr lang="en" sz="1100">
                <a:solidFill>
                  <a:schemeClr val="dk1"/>
                </a:solidFill>
              </a:rPr>
              <a:t>Sampling bias or a biased sample in research occurs when members of the intended population are selected incorrectly – either because they have a lower or a higher chance of being selected.</a:t>
            </a:r>
            <a:endParaRPr sz="1100">
              <a:solidFill>
                <a:schemeClr val="dk1"/>
              </a:solidFill>
            </a:endParaRPr>
          </a:p>
          <a:p>
            <a:pPr marL="0" lvl="0" indent="0" algn="l" rtl="0">
              <a:spcBef>
                <a:spcPts val="1200"/>
              </a:spcBef>
              <a:spcAft>
                <a:spcPts val="0"/>
              </a:spcAft>
              <a:buNone/>
            </a:pPr>
            <a:endParaRPr sz="1100">
              <a:solidFill>
                <a:schemeClr val="dk1"/>
              </a:solidFill>
            </a:endParaRPr>
          </a:p>
          <a:p>
            <a:pPr marL="0" lvl="0" indent="0" algn="l" rtl="0">
              <a:spcBef>
                <a:spcPts val="1800"/>
              </a:spcBef>
              <a:spcAft>
                <a:spcPts val="0"/>
              </a:spcAft>
              <a:buClr>
                <a:schemeClr val="dk1"/>
              </a:buClr>
              <a:buSzPts val="1100"/>
              <a:buFont typeface="Arial"/>
              <a:buNone/>
            </a:pPr>
            <a:r>
              <a:rPr lang="en" sz="1700" b="1">
                <a:solidFill>
                  <a:srgbClr val="FF0000"/>
                </a:solidFill>
              </a:rPr>
              <a:t>Causes and types of sampling bias</a:t>
            </a:r>
            <a:endParaRPr sz="1700" b="1">
              <a:solidFill>
                <a:srgbClr val="FF0000"/>
              </a:solidFill>
            </a:endParaRPr>
          </a:p>
          <a:p>
            <a:pPr marL="0" lvl="0" indent="0" algn="l" rtl="0">
              <a:spcBef>
                <a:spcPts val="400"/>
              </a:spcBef>
              <a:spcAft>
                <a:spcPts val="1200"/>
              </a:spcAft>
              <a:buNone/>
            </a:pPr>
            <a:endParaRPr sz="1100">
              <a:solidFill>
                <a:schemeClr val="dk1"/>
              </a:solidFill>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Google Shape;490;p9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b="1"/>
              <a:t>Advantages of Mode </a:t>
            </a:r>
            <a:endParaRPr b="1"/>
          </a:p>
          <a:p>
            <a:pPr marL="0" lvl="0" indent="0" algn="l" rtl="0">
              <a:spcBef>
                <a:spcPts val="1200"/>
              </a:spcBef>
              <a:spcAft>
                <a:spcPts val="0"/>
              </a:spcAft>
              <a:buNone/>
            </a:pPr>
            <a:r>
              <a:rPr lang="en"/>
              <a:t>1) It is not only easy to comprehend and calculate but it can also be determined by mere inspection. </a:t>
            </a:r>
            <a:endParaRPr/>
          </a:p>
          <a:p>
            <a:pPr marL="0" lvl="0" indent="0" algn="l" rtl="0">
              <a:spcBef>
                <a:spcPts val="1200"/>
              </a:spcBef>
              <a:spcAft>
                <a:spcPts val="0"/>
              </a:spcAft>
              <a:buNone/>
            </a:pPr>
            <a:r>
              <a:rPr lang="en"/>
              <a:t>2) It can be used with quantitative as well as qualitative data. </a:t>
            </a:r>
            <a:endParaRPr/>
          </a:p>
          <a:p>
            <a:pPr marL="0" lvl="0" indent="0" algn="l" rtl="0">
              <a:spcBef>
                <a:spcPts val="1200"/>
              </a:spcBef>
              <a:spcAft>
                <a:spcPts val="0"/>
              </a:spcAft>
              <a:buNone/>
            </a:pPr>
            <a:r>
              <a:rPr lang="en"/>
              <a:t>3) It is not affected by outliers or extreme scores. </a:t>
            </a:r>
            <a:endParaRPr/>
          </a:p>
          <a:p>
            <a:pPr marL="0" lvl="0" indent="0" algn="l" rtl="0">
              <a:spcBef>
                <a:spcPts val="1200"/>
              </a:spcBef>
              <a:spcAft>
                <a:spcPts val="0"/>
              </a:spcAft>
              <a:buNone/>
            </a:pPr>
            <a:r>
              <a:rPr lang="en"/>
              <a:t>4) Even if a distribution has one or more than one open ended classe(s), mode can easily be computed.</a:t>
            </a:r>
            <a:endParaRPr/>
          </a:p>
          <a:p>
            <a:pPr marL="0" lvl="0" indent="0" algn="l" rtl="0">
              <a:spcBef>
                <a:spcPts val="1200"/>
              </a:spcBef>
              <a:spcAft>
                <a:spcPts val="1200"/>
              </a:spcAft>
              <a:buNone/>
            </a:pPr>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94"/>
          <p:cNvSpPr txBox="1">
            <a:spLocks noGrp="1"/>
          </p:cNvSpPr>
          <p:nvPr>
            <p:ph type="body" idx="1"/>
          </p:nvPr>
        </p:nvSpPr>
        <p:spPr>
          <a:xfrm>
            <a:off x="311700" y="562800"/>
            <a:ext cx="8520600" cy="40062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b="1"/>
              <a:t>Limitations of Mode </a:t>
            </a:r>
            <a:endParaRPr b="1"/>
          </a:p>
          <a:p>
            <a:pPr marL="0" lvl="0" indent="0" algn="l" rtl="0">
              <a:spcBef>
                <a:spcPts val="1200"/>
              </a:spcBef>
              <a:spcAft>
                <a:spcPts val="0"/>
              </a:spcAft>
              <a:buNone/>
            </a:pPr>
            <a:r>
              <a:rPr lang="en"/>
              <a:t>1) It is sometimes possible that the scores in the data vary from each other and in such cases the data may have no mode. </a:t>
            </a:r>
            <a:endParaRPr/>
          </a:p>
          <a:p>
            <a:pPr marL="0" lvl="0" indent="0" algn="l" rtl="0">
              <a:spcBef>
                <a:spcPts val="1200"/>
              </a:spcBef>
              <a:spcAft>
                <a:spcPts val="0"/>
              </a:spcAft>
              <a:buNone/>
            </a:pPr>
            <a:r>
              <a:rPr lang="en"/>
              <a:t>2) Mode cannot be rigidly defined. </a:t>
            </a:r>
            <a:endParaRPr/>
          </a:p>
          <a:p>
            <a:pPr marL="0" lvl="0" indent="0" algn="l" rtl="0">
              <a:spcBef>
                <a:spcPts val="1200"/>
              </a:spcBef>
              <a:spcAft>
                <a:spcPts val="0"/>
              </a:spcAft>
              <a:buNone/>
            </a:pPr>
            <a:r>
              <a:rPr lang="en"/>
              <a:t>3) In case of bimodal, trimodal or multimodal distribution, interpretation and comparison becomes difficult. </a:t>
            </a:r>
            <a:endParaRPr/>
          </a:p>
          <a:p>
            <a:pPr marL="0" lvl="0" indent="0" algn="l" rtl="0">
              <a:spcBef>
                <a:spcPts val="1200"/>
              </a:spcBef>
              <a:spcAft>
                <a:spcPts val="0"/>
              </a:spcAft>
              <a:buNone/>
            </a:pPr>
            <a:r>
              <a:rPr lang="en"/>
              <a:t>4) Mode is not based on the whole distribution. </a:t>
            </a:r>
            <a:endParaRPr/>
          </a:p>
          <a:p>
            <a:pPr marL="0" lvl="0" indent="0" algn="l" rtl="0">
              <a:spcBef>
                <a:spcPts val="1200"/>
              </a:spcBef>
              <a:spcAft>
                <a:spcPts val="0"/>
              </a:spcAft>
              <a:buNone/>
            </a:pPr>
            <a:r>
              <a:rPr lang="en"/>
              <a:t>5) It may not be possible to compute further mathematical procedures based on mode. </a:t>
            </a:r>
            <a:endParaRPr/>
          </a:p>
          <a:p>
            <a:pPr marL="0" lvl="0" indent="0" algn="l" rtl="0">
              <a:spcBef>
                <a:spcPts val="1200"/>
              </a:spcBef>
              <a:spcAft>
                <a:spcPts val="1200"/>
              </a:spcAft>
              <a:buClr>
                <a:schemeClr val="dk1"/>
              </a:buClr>
              <a:buSzPts val="1100"/>
              <a:buFont typeface="Arial"/>
              <a:buNone/>
            </a:pPr>
            <a:r>
              <a:rPr lang="en"/>
              <a:t>6) Sampling fluctuations can have an impact on mode.</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95"/>
          <p:cNvSpPr txBox="1">
            <a:spLocks noGrp="1"/>
          </p:cNvSpPr>
          <p:nvPr>
            <p:ph type="title"/>
          </p:nvPr>
        </p:nvSpPr>
        <p:spPr>
          <a:xfrm>
            <a:off x="311700" y="199905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2320"/>
              <a:t>COMPUTATION OF MEASURES OF CENTRAL TENDENCY IN UNGROUPED AND GROUPED DATA</a:t>
            </a:r>
            <a:endParaRPr sz="2320"/>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96"/>
          <p:cNvSpPr txBox="1">
            <a:spLocks noGrp="1"/>
          </p:cNvSpPr>
          <p:nvPr>
            <p:ph type="body" idx="1"/>
          </p:nvPr>
        </p:nvSpPr>
        <p:spPr>
          <a:xfrm>
            <a:off x="311700" y="484425"/>
            <a:ext cx="8520600" cy="40845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b="1"/>
              <a:t>Ungrouped data: </a:t>
            </a:r>
            <a:endParaRPr b="1"/>
          </a:p>
          <a:p>
            <a:pPr marL="0" lvl="0" indent="0" algn="l" rtl="0">
              <a:spcBef>
                <a:spcPts val="1200"/>
              </a:spcBef>
              <a:spcAft>
                <a:spcPts val="0"/>
              </a:spcAft>
              <a:buNone/>
            </a:pPr>
            <a:r>
              <a:rPr lang="en"/>
              <a:t>Any data that has </a:t>
            </a:r>
            <a:r>
              <a:rPr lang="en">
                <a:solidFill>
                  <a:srgbClr val="6AA84F"/>
                </a:solidFill>
              </a:rPr>
              <a:t>not been categorised</a:t>
            </a:r>
            <a:r>
              <a:rPr lang="en"/>
              <a:t> in any way is termed as an ungrouped data. </a:t>
            </a:r>
            <a:endParaRPr/>
          </a:p>
          <a:p>
            <a:pPr marL="0" lvl="0" indent="0" algn="l" rtl="0">
              <a:spcBef>
                <a:spcPts val="1200"/>
              </a:spcBef>
              <a:spcAft>
                <a:spcPts val="0"/>
              </a:spcAft>
              <a:buNone/>
            </a:pPr>
            <a:r>
              <a:rPr lang="en" sz="1500" i="1"/>
              <a:t>For example, we have an individual who is 25 years old, another who is 30 years old and yet another individual who is 50 years old. These are independent figures and not organised in any way, thus they are ungrouped data. </a:t>
            </a:r>
            <a:endParaRPr sz="1500" i="1"/>
          </a:p>
          <a:p>
            <a:pPr marL="0" lvl="0" indent="0" algn="l" rtl="0">
              <a:spcBef>
                <a:spcPts val="1200"/>
              </a:spcBef>
              <a:spcAft>
                <a:spcPts val="0"/>
              </a:spcAft>
              <a:buNone/>
            </a:pPr>
            <a:r>
              <a:rPr lang="en" b="1"/>
              <a:t>Grouped data: </a:t>
            </a:r>
            <a:endParaRPr b="1"/>
          </a:p>
          <a:p>
            <a:pPr marL="0" lvl="0" indent="0" algn="l" rtl="0">
              <a:spcBef>
                <a:spcPts val="1200"/>
              </a:spcBef>
              <a:spcAft>
                <a:spcPts val="0"/>
              </a:spcAft>
              <a:buNone/>
            </a:pPr>
            <a:r>
              <a:rPr lang="en"/>
              <a:t>A data that is </a:t>
            </a:r>
            <a:r>
              <a:rPr lang="en">
                <a:solidFill>
                  <a:srgbClr val="6AA84F"/>
                </a:solidFill>
              </a:rPr>
              <a:t>categories or organised</a:t>
            </a:r>
            <a:r>
              <a:rPr lang="en"/>
              <a:t> is termed as grouped data. Mainly such data is organised in frequency distribution. </a:t>
            </a:r>
            <a:endParaRPr/>
          </a:p>
          <a:p>
            <a:pPr marL="0" lvl="0" indent="0" algn="l" rtl="0">
              <a:spcBef>
                <a:spcPts val="1200"/>
              </a:spcBef>
              <a:spcAft>
                <a:spcPts val="1200"/>
              </a:spcAft>
              <a:buClr>
                <a:schemeClr val="dk1"/>
              </a:buClr>
              <a:buSzPts val="1100"/>
              <a:buFont typeface="Arial"/>
              <a:buNone/>
            </a:pPr>
            <a:r>
              <a:rPr lang="en" sz="1500" i="1"/>
              <a:t>For example, we can have age range 26- 30 years, 31- 35 years, 36- 40 years and so on. Grouped data are convenient especially when the data is large.</a:t>
            </a:r>
            <a:endParaRPr sz="1500" i="1"/>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510" name="Google Shape;510;p97"/>
          <p:cNvSpPr txBox="1">
            <a:spLocks noGrp="1"/>
          </p:cNvSpPr>
          <p:nvPr>
            <p:ph type="body" idx="1"/>
          </p:nvPr>
        </p:nvSpPr>
        <p:spPr>
          <a:xfrm>
            <a:off x="311700" y="398950"/>
            <a:ext cx="8520600" cy="4169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Computation of Mean for Ungrouped Data </a:t>
            </a:r>
            <a:endParaRPr b="1"/>
          </a:p>
          <a:p>
            <a:pPr marL="0" lvl="0" indent="0" algn="l" rtl="0">
              <a:spcBef>
                <a:spcPts val="1200"/>
              </a:spcBef>
              <a:spcAft>
                <a:spcPts val="0"/>
              </a:spcAft>
              <a:buNone/>
            </a:pPr>
            <a:r>
              <a:rPr lang="en"/>
              <a:t>The formula for computing mean for ungrouped data is </a:t>
            </a:r>
            <a:r>
              <a:rPr lang="en">
                <a:solidFill>
                  <a:srgbClr val="6AA84F"/>
                </a:solidFill>
              </a:rPr>
              <a:t>M = ΣX/ N </a:t>
            </a:r>
            <a:endParaRPr>
              <a:solidFill>
                <a:srgbClr val="6AA84F"/>
              </a:solidFill>
            </a:endParaRPr>
          </a:p>
          <a:p>
            <a:pPr marL="0" lvl="0" indent="0" algn="l" rtl="0">
              <a:spcBef>
                <a:spcPts val="1200"/>
              </a:spcBef>
              <a:spcAft>
                <a:spcPts val="0"/>
              </a:spcAft>
              <a:buNone/>
            </a:pPr>
            <a:r>
              <a:rPr lang="en"/>
              <a:t>Where,</a:t>
            </a:r>
            <a:endParaRPr/>
          </a:p>
          <a:p>
            <a:pPr marL="0" lvl="0" indent="0" algn="l" rtl="0">
              <a:lnSpc>
                <a:spcPct val="100000"/>
              </a:lnSpc>
              <a:spcBef>
                <a:spcPts val="1200"/>
              </a:spcBef>
              <a:spcAft>
                <a:spcPts val="0"/>
              </a:spcAft>
              <a:buNone/>
            </a:pPr>
            <a:r>
              <a:rPr lang="en"/>
              <a:t> M = Mean </a:t>
            </a:r>
            <a:endParaRPr/>
          </a:p>
          <a:p>
            <a:pPr marL="0" lvl="0" indent="0" algn="l" rtl="0">
              <a:lnSpc>
                <a:spcPct val="100000"/>
              </a:lnSpc>
              <a:spcBef>
                <a:spcPts val="1200"/>
              </a:spcBef>
              <a:spcAft>
                <a:spcPts val="0"/>
              </a:spcAft>
              <a:buNone/>
            </a:pPr>
            <a:r>
              <a:rPr lang="en"/>
              <a:t>ΣX= Summation of scores in the distribution </a:t>
            </a:r>
            <a:endParaRPr/>
          </a:p>
          <a:p>
            <a:pPr marL="0" lvl="0" indent="0" algn="l" rtl="0">
              <a:lnSpc>
                <a:spcPct val="100000"/>
              </a:lnSpc>
              <a:spcBef>
                <a:spcPts val="1200"/>
              </a:spcBef>
              <a:spcAft>
                <a:spcPts val="0"/>
              </a:spcAft>
              <a:buNone/>
            </a:pPr>
            <a:r>
              <a:rPr lang="en"/>
              <a:t>N = Total number of scores. </a:t>
            </a:r>
            <a:endParaRPr/>
          </a:p>
          <a:p>
            <a:pPr marL="0" lvl="0" indent="0" algn="l" rtl="0">
              <a:spcBef>
                <a:spcPts val="1200"/>
              </a:spcBef>
              <a:spcAft>
                <a:spcPts val="1200"/>
              </a:spcAft>
              <a:buNone/>
            </a:pPr>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98"/>
          <p:cNvSpPr txBox="1">
            <a:spLocks noGrp="1"/>
          </p:cNvSpPr>
          <p:nvPr>
            <p:ph type="body" idx="1"/>
          </p:nvPr>
        </p:nvSpPr>
        <p:spPr>
          <a:xfrm>
            <a:off x="311700" y="543825"/>
            <a:ext cx="8520600" cy="4025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Let us now compute mean with the help of an example </a:t>
            </a:r>
            <a:endParaRPr/>
          </a:p>
          <a:p>
            <a:pPr marL="0" lvl="0" indent="0" algn="l" rtl="0">
              <a:spcBef>
                <a:spcPts val="1200"/>
              </a:spcBef>
              <a:spcAft>
                <a:spcPts val="0"/>
              </a:spcAft>
              <a:buNone/>
            </a:pPr>
            <a:r>
              <a:rPr lang="en"/>
              <a:t>The scores obtained by 10 students on psychology test are as follows: </a:t>
            </a:r>
            <a:endParaRPr/>
          </a:p>
          <a:p>
            <a:pPr marL="0" lvl="0" indent="0" algn="l" rtl="0">
              <a:spcBef>
                <a:spcPts val="1200"/>
              </a:spcBef>
              <a:spcAft>
                <a:spcPts val="0"/>
              </a:spcAft>
              <a:buNone/>
            </a:pPr>
            <a:r>
              <a:rPr lang="en" b="1"/>
              <a:t>58 34 32 47 74 67 35 34 30 39</a:t>
            </a:r>
            <a:endParaRPr b="1"/>
          </a:p>
          <a:p>
            <a:pPr marL="0" lvl="0" indent="0" algn="l" rtl="0">
              <a:spcBef>
                <a:spcPts val="1200"/>
              </a:spcBef>
              <a:spcAft>
                <a:spcPts val="0"/>
              </a:spcAft>
              <a:buNone/>
            </a:pPr>
            <a:r>
              <a:rPr lang="en"/>
              <a:t> </a:t>
            </a:r>
            <a:r>
              <a:rPr lang="en" u="sng"/>
              <a:t>Step 1</a:t>
            </a:r>
            <a:r>
              <a:rPr lang="en"/>
              <a:t>: In order to obtain mean for the above data we will first add the marks to obtain ΣX: 58+ 34+ 32+ 47+ 74+ 67+ 35+ 34+ 30+ 39 = 450 </a:t>
            </a:r>
            <a:endParaRPr/>
          </a:p>
          <a:p>
            <a:pPr marL="0" lvl="0" indent="0" algn="l" rtl="0">
              <a:spcBef>
                <a:spcPts val="1200"/>
              </a:spcBef>
              <a:spcAft>
                <a:spcPts val="0"/>
              </a:spcAft>
              <a:buNone/>
            </a:pPr>
            <a:r>
              <a:rPr lang="en" u="sng"/>
              <a:t>Step 2:</a:t>
            </a:r>
            <a:r>
              <a:rPr lang="en"/>
              <a:t> Now using the formula, we will compute mean M = ΣX/ N </a:t>
            </a:r>
            <a:endParaRPr/>
          </a:p>
          <a:p>
            <a:pPr marL="0" lvl="0" indent="0" algn="l" rtl="0">
              <a:spcBef>
                <a:spcPts val="1200"/>
              </a:spcBef>
              <a:spcAft>
                <a:spcPts val="0"/>
              </a:spcAft>
              <a:buNone/>
            </a:pPr>
            <a:r>
              <a:rPr lang="en"/>
              <a:t>ΣX= 450 , N= 10 (Total number of students) Thus, M= 450/ 10 = 45 </a:t>
            </a:r>
            <a:endParaRPr/>
          </a:p>
          <a:p>
            <a:pPr marL="0" lvl="0" indent="0" algn="l" rtl="0">
              <a:spcBef>
                <a:spcPts val="1200"/>
              </a:spcBef>
              <a:spcAft>
                <a:spcPts val="1200"/>
              </a:spcAft>
              <a:buClr>
                <a:schemeClr val="dk1"/>
              </a:buClr>
              <a:buSzPts val="1100"/>
              <a:buFont typeface="Arial"/>
              <a:buNone/>
            </a:pPr>
            <a:r>
              <a:rPr lang="en"/>
              <a:t>Thus, the mean obtained for the above data is 45</a:t>
            </a:r>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99"/>
          <p:cNvSpPr txBox="1">
            <a:spLocks noGrp="1"/>
          </p:cNvSpPr>
          <p:nvPr>
            <p:ph type="body" idx="1"/>
          </p:nvPr>
        </p:nvSpPr>
        <p:spPr>
          <a:xfrm>
            <a:off x="311700" y="705275"/>
            <a:ext cx="8520600" cy="38637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b="1"/>
              <a:t>Computation of Mean for Grouped Data </a:t>
            </a:r>
            <a:endParaRPr b="1"/>
          </a:p>
          <a:p>
            <a:pPr marL="0" lvl="0" indent="0" algn="l" rtl="0">
              <a:spcBef>
                <a:spcPts val="1200"/>
              </a:spcBef>
              <a:spcAft>
                <a:spcPts val="0"/>
              </a:spcAft>
              <a:buNone/>
            </a:pPr>
            <a:r>
              <a:rPr lang="en"/>
              <a:t>The formula for computing mean for grouped data is M = ΣfX/ N </a:t>
            </a:r>
            <a:endParaRPr/>
          </a:p>
          <a:p>
            <a:pPr marL="0" lvl="0" indent="0" algn="l" rtl="0">
              <a:spcBef>
                <a:spcPts val="1200"/>
              </a:spcBef>
              <a:spcAft>
                <a:spcPts val="0"/>
              </a:spcAft>
              <a:buNone/>
            </a:pPr>
            <a:r>
              <a:rPr lang="en"/>
              <a:t>Where, </a:t>
            </a:r>
            <a:endParaRPr/>
          </a:p>
          <a:p>
            <a:pPr marL="0" lvl="0" indent="0" algn="l" rtl="0">
              <a:spcBef>
                <a:spcPts val="1200"/>
              </a:spcBef>
              <a:spcAft>
                <a:spcPts val="0"/>
              </a:spcAft>
              <a:buNone/>
            </a:pPr>
            <a:r>
              <a:rPr lang="en"/>
              <a:t>M= Mean </a:t>
            </a:r>
            <a:endParaRPr/>
          </a:p>
          <a:p>
            <a:pPr marL="0" lvl="0" indent="0" algn="l" rtl="0">
              <a:spcBef>
                <a:spcPts val="1200"/>
              </a:spcBef>
              <a:spcAft>
                <a:spcPts val="0"/>
              </a:spcAft>
              <a:buNone/>
            </a:pPr>
            <a:r>
              <a:rPr lang="en"/>
              <a:t>∑= Summation </a:t>
            </a:r>
            <a:endParaRPr/>
          </a:p>
          <a:p>
            <a:pPr marL="0" lvl="0" indent="0" algn="l" rtl="0">
              <a:spcBef>
                <a:spcPts val="1200"/>
              </a:spcBef>
              <a:spcAft>
                <a:spcPts val="0"/>
              </a:spcAft>
              <a:buNone/>
            </a:pPr>
            <a:r>
              <a:rPr lang="en"/>
              <a:t>X= Midpoint of the distribution </a:t>
            </a:r>
            <a:endParaRPr/>
          </a:p>
          <a:p>
            <a:pPr marL="0" lvl="0" indent="0" algn="l" rtl="0">
              <a:spcBef>
                <a:spcPts val="1200"/>
              </a:spcBef>
              <a:spcAft>
                <a:spcPts val="0"/>
              </a:spcAft>
              <a:buNone/>
            </a:pPr>
            <a:r>
              <a:rPr lang="en"/>
              <a:t>f = The respective frequency </a:t>
            </a:r>
            <a:endParaRPr/>
          </a:p>
          <a:p>
            <a:pPr marL="0" lvl="0" indent="0" algn="l" rtl="0">
              <a:spcBef>
                <a:spcPts val="1200"/>
              </a:spcBef>
              <a:spcAft>
                <a:spcPts val="1200"/>
              </a:spcAft>
              <a:buNone/>
            </a:pPr>
            <a:r>
              <a:rPr lang="en"/>
              <a:t>N = Total number of scores. </a:t>
            </a:r>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100"/>
          <p:cNvSpPr txBox="1">
            <a:spLocks noGrp="1"/>
          </p:cNvSpPr>
          <p:nvPr>
            <p:ph type="body" idx="1"/>
          </p:nvPr>
        </p:nvSpPr>
        <p:spPr>
          <a:xfrm>
            <a:off x="311700" y="558050"/>
            <a:ext cx="8520600" cy="15579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852"/>
              <a:buNone/>
            </a:pPr>
            <a:r>
              <a:rPr lang="en" sz="1595"/>
              <a:t>Let us now compute mean with the help of an example. </a:t>
            </a:r>
            <a:endParaRPr sz="1595"/>
          </a:p>
          <a:p>
            <a:pPr marL="0" lvl="0" indent="0" algn="l" rtl="0">
              <a:lnSpc>
                <a:spcPct val="95000"/>
              </a:lnSpc>
              <a:spcBef>
                <a:spcPts val="1200"/>
              </a:spcBef>
              <a:spcAft>
                <a:spcPts val="0"/>
              </a:spcAft>
              <a:buSzPts val="852"/>
              <a:buNone/>
            </a:pPr>
            <a:r>
              <a:rPr lang="en" sz="1595"/>
              <a:t>A class of 30 students were given a psychology test and the marks obtained by them were categorised in to six categories. The lowest marks obtained were 10 and highest marks obtained were 35. A class interval of 5 was employed. </a:t>
            </a:r>
            <a:endParaRPr sz="1595"/>
          </a:p>
          <a:p>
            <a:pPr marL="0" lvl="0" indent="0" algn="l" rtl="0">
              <a:lnSpc>
                <a:spcPct val="95000"/>
              </a:lnSpc>
              <a:spcBef>
                <a:spcPts val="1200"/>
              </a:spcBef>
              <a:spcAft>
                <a:spcPts val="0"/>
              </a:spcAft>
              <a:buSzPts val="852"/>
              <a:buNone/>
            </a:pPr>
            <a:endParaRPr sz="1595"/>
          </a:p>
          <a:p>
            <a:pPr marL="0" lvl="0" indent="0" algn="l" rtl="0">
              <a:lnSpc>
                <a:spcPct val="95000"/>
              </a:lnSpc>
              <a:spcBef>
                <a:spcPts val="1200"/>
              </a:spcBef>
              <a:spcAft>
                <a:spcPts val="0"/>
              </a:spcAft>
              <a:buSzPts val="852"/>
              <a:buNone/>
            </a:pPr>
            <a:r>
              <a:rPr lang="en" sz="1595"/>
              <a:t>The data is given as follows:</a:t>
            </a:r>
            <a:endParaRPr sz="1595"/>
          </a:p>
          <a:p>
            <a:pPr marL="0" lvl="0" indent="0" algn="l" rtl="0">
              <a:lnSpc>
                <a:spcPct val="95000"/>
              </a:lnSpc>
              <a:spcBef>
                <a:spcPts val="1200"/>
              </a:spcBef>
              <a:spcAft>
                <a:spcPts val="1200"/>
              </a:spcAft>
              <a:buSzPts val="852"/>
              <a:buNone/>
            </a:pPr>
            <a:endParaRPr sz="1395"/>
          </a:p>
        </p:txBody>
      </p:sp>
      <p:pic>
        <p:nvPicPr>
          <p:cNvPr id="526" name="Google Shape;526;p100"/>
          <p:cNvPicPr preferRelativeResize="0"/>
          <p:nvPr/>
        </p:nvPicPr>
        <p:blipFill>
          <a:blip r:embed="rId3">
            <a:alphaModFix/>
          </a:blip>
          <a:stretch>
            <a:fillRect/>
          </a:stretch>
        </p:blipFill>
        <p:spPr>
          <a:xfrm>
            <a:off x="3542150" y="2340950"/>
            <a:ext cx="4023499" cy="2403650"/>
          </a:xfrm>
          <a:prstGeom prst="rect">
            <a:avLst/>
          </a:prstGeom>
          <a:noFill/>
          <a:ln>
            <a:noFill/>
          </a:ln>
        </p:spPr>
      </p:pic>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101"/>
          <p:cNvSpPr txBox="1">
            <a:spLocks noGrp="1"/>
          </p:cNvSpPr>
          <p:nvPr>
            <p:ph type="body" idx="1"/>
          </p:nvPr>
        </p:nvSpPr>
        <p:spPr>
          <a:xfrm>
            <a:off x="311700" y="392075"/>
            <a:ext cx="8520600" cy="41769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0"/>
              </a:spcAft>
              <a:buNone/>
            </a:pPr>
            <a:r>
              <a:rPr lang="en"/>
              <a:t>The steps followed for computation of mean with grouped data are as follows:</a:t>
            </a:r>
            <a:endParaRPr/>
          </a:p>
          <a:p>
            <a:pPr marL="0" lvl="0" indent="0" algn="l" rtl="0">
              <a:spcBef>
                <a:spcPts val="1200"/>
              </a:spcBef>
              <a:spcAft>
                <a:spcPts val="0"/>
              </a:spcAft>
              <a:buNone/>
            </a:pPr>
            <a:r>
              <a:rPr lang="en" u="sng"/>
              <a:t>Step 1: </a:t>
            </a:r>
            <a:r>
              <a:rPr lang="en"/>
              <a:t>The data is arranged in a tabular form with marks grouped in categories with class interval of 5. </a:t>
            </a:r>
            <a:endParaRPr/>
          </a:p>
          <a:p>
            <a:pPr marL="0" lvl="0" indent="0" algn="l" rtl="0">
              <a:spcBef>
                <a:spcPts val="1200"/>
              </a:spcBef>
              <a:spcAft>
                <a:spcPts val="0"/>
              </a:spcAft>
              <a:buNone/>
            </a:pPr>
            <a:r>
              <a:rPr lang="en" u="sng"/>
              <a:t>Step 2: </a:t>
            </a:r>
            <a:r>
              <a:rPr lang="en"/>
              <a:t>Once the categories are created, the marks are entered under frequency column based on which category they fall under. </a:t>
            </a:r>
            <a:endParaRPr/>
          </a:p>
          <a:p>
            <a:pPr marL="0" lvl="0" indent="0" algn="l" rtl="0">
              <a:spcBef>
                <a:spcPts val="1200"/>
              </a:spcBef>
              <a:spcAft>
                <a:spcPts val="0"/>
              </a:spcAft>
              <a:buNone/>
            </a:pPr>
            <a:r>
              <a:rPr lang="en" u="sng"/>
              <a:t>Step 3: </a:t>
            </a:r>
            <a:r>
              <a:rPr lang="en"/>
              <a:t>The midpoints of the categories are computed and entered under X. </a:t>
            </a:r>
            <a:endParaRPr/>
          </a:p>
          <a:p>
            <a:pPr marL="0" lvl="0" indent="0" algn="l" rtl="0">
              <a:spcBef>
                <a:spcPts val="1200"/>
              </a:spcBef>
              <a:spcAft>
                <a:spcPts val="0"/>
              </a:spcAft>
              <a:buNone/>
            </a:pPr>
            <a:r>
              <a:rPr lang="en" u="sng"/>
              <a:t>Step 4: </a:t>
            </a:r>
            <a:r>
              <a:rPr lang="en"/>
              <a:t>fX is obtained by multiplying the frequencies and midpoints for each category. </a:t>
            </a:r>
            <a:endParaRPr/>
          </a:p>
          <a:p>
            <a:pPr marL="0" lvl="0" indent="0" algn="l" rtl="0">
              <a:spcBef>
                <a:spcPts val="1200"/>
              </a:spcBef>
              <a:spcAft>
                <a:spcPts val="0"/>
              </a:spcAft>
              <a:buNone/>
            </a:pPr>
            <a:r>
              <a:rPr lang="en" u="sng"/>
              <a:t>Step 5: </a:t>
            </a:r>
            <a:r>
              <a:rPr lang="en"/>
              <a:t>fX for all the categories are added to obtain ΣfX, in case of our example it is obtained as 780 </a:t>
            </a:r>
            <a:endParaRPr/>
          </a:p>
          <a:p>
            <a:pPr marL="0" lvl="0" indent="0" algn="l" rtl="0">
              <a:spcBef>
                <a:spcPts val="1200"/>
              </a:spcBef>
              <a:spcAft>
                <a:spcPts val="0"/>
              </a:spcAft>
              <a:buNone/>
            </a:pPr>
            <a:r>
              <a:rPr lang="en" u="sng"/>
              <a:t>Step 6: </a:t>
            </a:r>
            <a:r>
              <a:rPr lang="en"/>
              <a:t>The formula M = ΣfX/ N is used, N is equal to 30. </a:t>
            </a:r>
            <a:endParaRPr/>
          </a:p>
          <a:p>
            <a:pPr marL="0" lvl="0" indent="0" algn="l" rtl="0">
              <a:spcBef>
                <a:spcPts val="1200"/>
              </a:spcBef>
              <a:spcAft>
                <a:spcPts val="0"/>
              </a:spcAft>
              <a:buNone/>
            </a:pPr>
            <a:r>
              <a:rPr lang="en"/>
              <a:t>M = ΣfX/ N </a:t>
            </a:r>
            <a:endParaRPr/>
          </a:p>
          <a:p>
            <a:pPr marL="0" lvl="0" indent="0" algn="l" rtl="0">
              <a:spcBef>
                <a:spcPts val="1200"/>
              </a:spcBef>
              <a:spcAft>
                <a:spcPts val="0"/>
              </a:spcAft>
              <a:buNone/>
            </a:pPr>
            <a:r>
              <a:rPr lang="en"/>
              <a:t>M = 780/ 30= 26 </a:t>
            </a:r>
            <a:endParaRPr/>
          </a:p>
          <a:p>
            <a:pPr marL="0" lvl="0" indent="0" algn="l" rtl="0">
              <a:spcBef>
                <a:spcPts val="1200"/>
              </a:spcBef>
              <a:spcAft>
                <a:spcPts val="1200"/>
              </a:spcAft>
              <a:buNone/>
            </a:pPr>
            <a:r>
              <a:rPr lang="en"/>
              <a:t>Thus, the mean obtained is 26</a:t>
            </a:r>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10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Computation of Median for Ungrouped Data</a:t>
            </a:r>
            <a:endParaRPr/>
          </a:p>
        </p:txBody>
      </p:sp>
      <p:sp>
        <p:nvSpPr>
          <p:cNvPr id="537" name="Google Shape;537;p10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b="1"/>
              <a:t>Odd Data:</a:t>
            </a:r>
            <a:endParaRPr b="1"/>
          </a:p>
          <a:p>
            <a:pPr marL="0" lvl="0" indent="0" algn="l" rtl="0">
              <a:spcBef>
                <a:spcPts val="1200"/>
              </a:spcBef>
              <a:spcAft>
                <a:spcPts val="0"/>
              </a:spcAft>
              <a:buNone/>
            </a:pPr>
            <a:r>
              <a:rPr lang="en"/>
              <a:t>Data: 58 34 32 47 74 67 35 34 30 (N= 9) </a:t>
            </a:r>
            <a:endParaRPr/>
          </a:p>
          <a:p>
            <a:pPr marL="0" lvl="0" indent="0" algn="l" rtl="0">
              <a:spcBef>
                <a:spcPts val="1200"/>
              </a:spcBef>
              <a:spcAft>
                <a:spcPts val="0"/>
              </a:spcAft>
              <a:buNone/>
            </a:pPr>
            <a:r>
              <a:rPr lang="en" u="sng"/>
              <a:t>Step 1:</a:t>
            </a:r>
            <a:r>
              <a:rPr lang="en"/>
              <a:t> First the data is to be arranged in either ascending or descending order. We will arrange the data in ascending order and it will look like this: </a:t>
            </a:r>
            <a:endParaRPr/>
          </a:p>
          <a:p>
            <a:pPr marL="0" lvl="0" indent="0" algn="l" rtl="0">
              <a:spcBef>
                <a:spcPts val="1200"/>
              </a:spcBef>
              <a:spcAft>
                <a:spcPts val="0"/>
              </a:spcAft>
              <a:buNone/>
            </a:pPr>
            <a:r>
              <a:rPr lang="en"/>
              <a:t>30 32 34 34 35 47 58 67 74 </a:t>
            </a:r>
            <a:endParaRPr/>
          </a:p>
          <a:p>
            <a:pPr marL="0" lvl="0" indent="0" algn="l" rtl="0">
              <a:spcBef>
                <a:spcPts val="1200"/>
              </a:spcBef>
              <a:spcAft>
                <a:spcPts val="0"/>
              </a:spcAft>
              <a:buNone/>
            </a:pPr>
            <a:r>
              <a:rPr lang="en" u="sng"/>
              <a:t>Step 2:</a:t>
            </a:r>
            <a:r>
              <a:rPr lang="en"/>
              <a:t> The following formula is then used to compute Median: M</a:t>
            </a:r>
            <a:r>
              <a:rPr lang="en" baseline="-25000"/>
              <a:t>d</a:t>
            </a:r>
            <a:r>
              <a:rPr lang="en"/>
              <a:t> = (N +1)/2 </a:t>
            </a:r>
            <a:endParaRPr/>
          </a:p>
          <a:p>
            <a:pPr marL="0" lvl="0" indent="0" algn="l" rtl="0">
              <a:spcBef>
                <a:spcPts val="1200"/>
              </a:spcBef>
              <a:spcAft>
                <a:spcPts val="0"/>
              </a:spcAft>
              <a:buNone/>
            </a:pPr>
            <a:r>
              <a:rPr lang="en"/>
              <a:t>Thus (9 +1)/2= 10/2 =5</a:t>
            </a:r>
            <a:r>
              <a:rPr lang="en" baseline="30000"/>
              <a:t> th</a:t>
            </a:r>
            <a:r>
              <a:rPr lang="en"/>
              <a:t> item</a:t>
            </a:r>
            <a:endParaRPr/>
          </a:p>
          <a:p>
            <a:pPr marL="0" lvl="0" indent="0" algn="l" rtl="0">
              <a:spcBef>
                <a:spcPts val="1200"/>
              </a:spcBef>
              <a:spcAft>
                <a:spcPts val="1200"/>
              </a:spcAft>
              <a:buNone/>
            </a:pPr>
            <a:r>
              <a:rPr lang="en"/>
              <a:t> In our data the 5</a:t>
            </a:r>
            <a:r>
              <a:rPr lang="en" baseline="30000"/>
              <a:t>th</a:t>
            </a:r>
            <a:r>
              <a:rPr lang="en"/>
              <a:t> item is 35, that is the median of this data.</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Types of Sampling</a:t>
            </a:r>
            <a:endParaRPr/>
          </a:p>
        </p:txBody>
      </p:sp>
      <p:sp>
        <p:nvSpPr>
          <p:cNvPr id="101" name="Google Shape;101;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Clr>
                <a:schemeClr val="dk1"/>
              </a:buClr>
              <a:buSzPts val="1100"/>
              <a:buFont typeface="Arial"/>
              <a:buNone/>
            </a:pPr>
            <a:r>
              <a:rPr lang="en" sz="1400">
                <a:solidFill>
                  <a:schemeClr val="dk1"/>
                </a:solidFill>
              </a:rPr>
              <a:t>There are two primary types of sampling methods that you can use in your research:</a:t>
            </a:r>
            <a:endParaRPr sz="1400">
              <a:solidFill>
                <a:schemeClr val="dk1"/>
              </a:solidFill>
            </a:endParaRPr>
          </a:p>
          <a:p>
            <a:pPr marL="457200" lvl="0" indent="-317500" algn="l" rtl="0">
              <a:lnSpc>
                <a:spcPct val="150000"/>
              </a:lnSpc>
              <a:spcBef>
                <a:spcPts val="1200"/>
              </a:spcBef>
              <a:spcAft>
                <a:spcPts val="0"/>
              </a:spcAft>
              <a:buClr>
                <a:schemeClr val="dk1"/>
              </a:buClr>
              <a:buSzPts val="1400"/>
              <a:buChar char="●"/>
            </a:pPr>
            <a:r>
              <a:rPr lang="en" sz="1400" b="1">
                <a:solidFill>
                  <a:schemeClr val="dk1"/>
                </a:solidFill>
              </a:rPr>
              <a:t>Probability sampling</a:t>
            </a:r>
            <a:r>
              <a:rPr lang="en" sz="1400">
                <a:solidFill>
                  <a:schemeClr val="dk1"/>
                </a:solidFill>
              </a:rPr>
              <a:t> involves random selection, allowing you to make strong statistical inferences about the whole group.</a:t>
            </a:r>
            <a:endParaRPr sz="1400">
              <a:solidFill>
                <a:schemeClr val="dk1"/>
              </a:solidFill>
            </a:endParaRPr>
          </a:p>
          <a:p>
            <a:pPr marL="457200" lvl="0" indent="-317500" algn="l" rtl="0">
              <a:lnSpc>
                <a:spcPct val="150000"/>
              </a:lnSpc>
              <a:spcBef>
                <a:spcPts val="0"/>
              </a:spcBef>
              <a:spcAft>
                <a:spcPts val="0"/>
              </a:spcAft>
              <a:buClr>
                <a:schemeClr val="dk1"/>
              </a:buClr>
              <a:buSzPts val="1400"/>
              <a:buChar char="●"/>
            </a:pPr>
            <a:r>
              <a:rPr lang="en" sz="1400" b="1">
                <a:solidFill>
                  <a:schemeClr val="dk1"/>
                </a:solidFill>
              </a:rPr>
              <a:t>Non-probability sampling</a:t>
            </a:r>
            <a:r>
              <a:rPr lang="en" sz="1400">
                <a:solidFill>
                  <a:schemeClr val="dk1"/>
                </a:solidFill>
              </a:rPr>
              <a:t> involves non-random selection based on convenience or other criteria, allowing you to easily collect data.</a:t>
            </a:r>
            <a:endParaRPr sz="1400">
              <a:solidFill>
                <a:schemeClr val="dk1"/>
              </a:solidFill>
            </a:endParaRPr>
          </a:p>
          <a:p>
            <a:pPr marL="0" lvl="0" indent="0" algn="l" rtl="0">
              <a:spcBef>
                <a:spcPts val="1200"/>
              </a:spcBef>
              <a:spcAft>
                <a:spcPts val="1200"/>
              </a:spcAft>
              <a:buNone/>
            </a:pPr>
            <a:endParaRPr sz="2100"/>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103"/>
          <p:cNvSpPr txBox="1">
            <a:spLocks noGrp="1"/>
          </p:cNvSpPr>
          <p:nvPr>
            <p:ph type="body" idx="1"/>
          </p:nvPr>
        </p:nvSpPr>
        <p:spPr>
          <a:xfrm>
            <a:off x="311700" y="591300"/>
            <a:ext cx="8520600" cy="39777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b="1"/>
              <a:t>Even data:</a:t>
            </a:r>
            <a:endParaRPr b="1"/>
          </a:p>
          <a:p>
            <a:pPr marL="0" lvl="0" indent="0" algn="l" rtl="0">
              <a:spcBef>
                <a:spcPts val="1200"/>
              </a:spcBef>
              <a:spcAft>
                <a:spcPts val="0"/>
              </a:spcAft>
              <a:buNone/>
            </a:pPr>
            <a:r>
              <a:rPr lang="en"/>
              <a:t>58 34 32 47 74 67 35 34 30 39 (N= 10) </a:t>
            </a:r>
            <a:endParaRPr/>
          </a:p>
          <a:p>
            <a:pPr marL="0" lvl="0" indent="0" algn="l" rtl="0">
              <a:spcBef>
                <a:spcPts val="1200"/>
              </a:spcBef>
              <a:spcAft>
                <a:spcPts val="0"/>
              </a:spcAft>
              <a:buNone/>
            </a:pPr>
            <a:r>
              <a:rPr lang="en" u="sng"/>
              <a:t>Step 1:</a:t>
            </a:r>
            <a:r>
              <a:rPr lang="en"/>
              <a:t> First the data is to be arranged in either ascending or descending order. We will arrange the data in ascending order and it will look like this: </a:t>
            </a:r>
            <a:endParaRPr/>
          </a:p>
          <a:p>
            <a:pPr marL="0" lvl="0" indent="0" algn="l" rtl="0">
              <a:spcBef>
                <a:spcPts val="1200"/>
              </a:spcBef>
              <a:spcAft>
                <a:spcPts val="0"/>
              </a:spcAft>
              <a:buNone/>
            </a:pPr>
            <a:r>
              <a:rPr lang="en"/>
              <a:t>30 32 34 34 35 39 47 58 67 74 </a:t>
            </a:r>
            <a:endParaRPr/>
          </a:p>
          <a:p>
            <a:pPr marL="0" lvl="0" indent="0" algn="l" rtl="0">
              <a:spcBef>
                <a:spcPts val="1200"/>
              </a:spcBef>
              <a:spcAft>
                <a:spcPts val="0"/>
              </a:spcAft>
              <a:buNone/>
            </a:pPr>
            <a:r>
              <a:rPr lang="en" u="sng"/>
              <a:t>Step 2:</a:t>
            </a:r>
            <a:r>
              <a:rPr lang="en"/>
              <a:t> The following formula is used to compute median: M</a:t>
            </a:r>
            <a:r>
              <a:rPr lang="en" baseline="-25000"/>
              <a:t>d</a:t>
            </a:r>
            <a:r>
              <a:rPr lang="en"/>
              <a:t> = (N/2)</a:t>
            </a:r>
            <a:r>
              <a:rPr lang="en" baseline="30000"/>
              <a:t>th</a:t>
            </a:r>
            <a:r>
              <a:rPr lang="en"/>
              <a:t> score + [(N/2)</a:t>
            </a:r>
            <a:r>
              <a:rPr lang="en" baseline="30000"/>
              <a:t>th</a:t>
            </a:r>
            <a:r>
              <a:rPr lang="en"/>
              <a:t> score + 1]/ 2 </a:t>
            </a:r>
            <a:endParaRPr/>
          </a:p>
          <a:p>
            <a:pPr marL="0" lvl="0" indent="0" algn="l" rtl="0">
              <a:spcBef>
                <a:spcPts val="1200"/>
              </a:spcBef>
              <a:spcAft>
                <a:spcPts val="0"/>
              </a:spcAft>
              <a:buNone/>
            </a:pPr>
            <a:r>
              <a:rPr lang="en"/>
              <a:t>The (N/2)</a:t>
            </a:r>
            <a:r>
              <a:rPr lang="en" baseline="30000"/>
              <a:t>th </a:t>
            </a:r>
            <a:r>
              <a:rPr lang="en"/>
              <a:t>score is the 5 </a:t>
            </a:r>
            <a:r>
              <a:rPr lang="en" baseline="30000"/>
              <a:t>th</a:t>
            </a:r>
            <a:r>
              <a:rPr lang="en"/>
              <a:t> score, that is 35.</a:t>
            </a:r>
            <a:endParaRPr/>
          </a:p>
          <a:p>
            <a:pPr marL="0" lvl="0" indent="0" algn="l" rtl="0">
              <a:spcBef>
                <a:spcPts val="1200"/>
              </a:spcBef>
              <a:spcAft>
                <a:spcPts val="0"/>
              </a:spcAft>
              <a:buNone/>
            </a:pPr>
            <a:r>
              <a:rPr lang="en"/>
              <a:t> The (N/2)</a:t>
            </a:r>
            <a:r>
              <a:rPr lang="en" baseline="30000"/>
              <a:t>th</a:t>
            </a:r>
            <a:r>
              <a:rPr lang="en"/>
              <a:t> score + 1 is the 6</a:t>
            </a:r>
            <a:r>
              <a:rPr lang="en" baseline="30000"/>
              <a:t>th </a:t>
            </a:r>
            <a:r>
              <a:rPr lang="en"/>
              <a:t>score, that is 39.Thus 35 +39/ 2= 37 </a:t>
            </a:r>
            <a:endParaRPr/>
          </a:p>
          <a:p>
            <a:pPr marL="0" lvl="0" indent="0" algn="l" rtl="0">
              <a:spcBef>
                <a:spcPts val="1200"/>
              </a:spcBef>
              <a:spcAft>
                <a:spcPts val="1200"/>
              </a:spcAft>
              <a:buNone/>
            </a:pPr>
            <a:r>
              <a:rPr lang="en"/>
              <a:t>The median thus obtained is 37. </a:t>
            </a:r>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sp>
        <p:nvSpPr>
          <p:cNvPr id="547" name="Google Shape;547;p10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Computation of Median for Grouped Data</a:t>
            </a:r>
            <a:endParaRPr/>
          </a:p>
        </p:txBody>
      </p:sp>
      <p:sp>
        <p:nvSpPr>
          <p:cNvPr id="548" name="Google Shape;548;p10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a:t>The formula used for computation of median for grouped data is as follows: </a:t>
            </a:r>
            <a:endParaRPr/>
          </a:p>
          <a:p>
            <a:pPr marL="0" lvl="0" indent="0" algn="l" rtl="0">
              <a:spcBef>
                <a:spcPts val="1200"/>
              </a:spcBef>
              <a:spcAft>
                <a:spcPts val="0"/>
              </a:spcAft>
              <a:buNone/>
            </a:pPr>
            <a:r>
              <a:rPr lang="en"/>
              <a:t>M</a:t>
            </a:r>
            <a:r>
              <a:rPr lang="en" baseline="-25000"/>
              <a:t>d</a:t>
            </a:r>
            <a:r>
              <a:rPr lang="en"/>
              <a:t>=L+[(N/2)−F/f </a:t>
            </a:r>
            <a:r>
              <a:rPr lang="en" baseline="-25000"/>
              <a:t>m </a:t>
            </a:r>
            <a:r>
              <a:rPr lang="en"/>
              <a:t>]×i </a:t>
            </a:r>
            <a:endParaRPr/>
          </a:p>
          <a:p>
            <a:pPr marL="0" lvl="0" indent="0" algn="l" rtl="0">
              <a:spcBef>
                <a:spcPts val="1200"/>
              </a:spcBef>
              <a:spcAft>
                <a:spcPts val="0"/>
              </a:spcAft>
              <a:buNone/>
            </a:pPr>
            <a:r>
              <a:rPr lang="en"/>
              <a:t>Where, </a:t>
            </a:r>
            <a:endParaRPr/>
          </a:p>
          <a:p>
            <a:pPr marL="0" lvl="0" indent="0" algn="l" rtl="0">
              <a:spcBef>
                <a:spcPts val="1200"/>
              </a:spcBef>
              <a:spcAft>
                <a:spcPts val="0"/>
              </a:spcAft>
              <a:buNone/>
            </a:pPr>
            <a:r>
              <a:rPr lang="en"/>
              <a:t>L = The lower limit of the median class</a:t>
            </a:r>
            <a:endParaRPr/>
          </a:p>
          <a:p>
            <a:pPr marL="0" lvl="0" indent="0" algn="l" rtl="0">
              <a:spcBef>
                <a:spcPts val="1200"/>
              </a:spcBef>
              <a:spcAft>
                <a:spcPts val="0"/>
              </a:spcAft>
              <a:buNone/>
            </a:pPr>
            <a:r>
              <a:rPr lang="en"/>
              <a:t>N = Total of all the frequencies </a:t>
            </a:r>
            <a:endParaRPr/>
          </a:p>
          <a:p>
            <a:pPr marL="0" lvl="0" indent="0" algn="l" rtl="0">
              <a:spcBef>
                <a:spcPts val="1200"/>
              </a:spcBef>
              <a:spcAft>
                <a:spcPts val="0"/>
              </a:spcAft>
              <a:buNone/>
            </a:pPr>
            <a:r>
              <a:rPr lang="en"/>
              <a:t>F = Sum of frequencies before the median class </a:t>
            </a:r>
            <a:endParaRPr/>
          </a:p>
          <a:p>
            <a:pPr marL="0" lvl="0" indent="0" algn="l" rtl="0">
              <a:spcBef>
                <a:spcPts val="1200"/>
              </a:spcBef>
              <a:spcAft>
                <a:spcPts val="0"/>
              </a:spcAft>
              <a:buNone/>
            </a:pPr>
            <a:r>
              <a:rPr lang="en"/>
              <a:t>f </a:t>
            </a:r>
            <a:r>
              <a:rPr lang="en" baseline="-25000"/>
              <a:t>m</a:t>
            </a:r>
            <a:r>
              <a:rPr lang="en"/>
              <a:t> = frequency within the interval upon which the median falls </a:t>
            </a:r>
            <a:endParaRPr/>
          </a:p>
          <a:p>
            <a:pPr marL="0" lvl="0" indent="0" algn="l" rtl="0">
              <a:spcBef>
                <a:spcPts val="1200"/>
              </a:spcBef>
              <a:spcAft>
                <a:spcPts val="1200"/>
              </a:spcAft>
              <a:buNone/>
            </a:pPr>
            <a:r>
              <a:rPr lang="en"/>
              <a:t>i = class interval. </a:t>
            </a:r>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pic>
        <p:nvPicPr>
          <p:cNvPr id="553" name="Google Shape;553;p105"/>
          <p:cNvPicPr preferRelativeResize="0"/>
          <p:nvPr/>
        </p:nvPicPr>
        <p:blipFill>
          <a:blip r:embed="rId3">
            <a:alphaModFix/>
          </a:blip>
          <a:stretch>
            <a:fillRect/>
          </a:stretch>
        </p:blipFill>
        <p:spPr>
          <a:xfrm>
            <a:off x="1285875" y="681038"/>
            <a:ext cx="6572250" cy="3781425"/>
          </a:xfrm>
          <a:prstGeom prst="rect">
            <a:avLst/>
          </a:prstGeom>
          <a:noFill/>
          <a:ln>
            <a:noFill/>
          </a:ln>
        </p:spPr>
      </p:pic>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106"/>
          <p:cNvSpPr txBox="1">
            <a:spLocks noGrp="1"/>
          </p:cNvSpPr>
          <p:nvPr>
            <p:ph type="body" idx="1"/>
          </p:nvPr>
        </p:nvSpPr>
        <p:spPr>
          <a:xfrm>
            <a:off x="311700" y="404725"/>
            <a:ext cx="8520600" cy="4616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a:t>The steps in computing median for grouped data are as follows: </a:t>
            </a:r>
            <a:endParaRPr/>
          </a:p>
          <a:p>
            <a:pPr marL="0" lvl="0" indent="0" algn="l" rtl="0">
              <a:spcBef>
                <a:spcPts val="1200"/>
              </a:spcBef>
              <a:spcAft>
                <a:spcPts val="0"/>
              </a:spcAft>
              <a:buNone/>
            </a:pPr>
            <a:r>
              <a:rPr lang="en" u="sng"/>
              <a:t>Step 1: </a:t>
            </a:r>
            <a:r>
              <a:rPr lang="en"/>
              <a:t>The first step is to compute N/2, that is 30/2 so that we obtain one half of the scores in the data (15 in this case). </a:t>
            </a:r>
            <a:endParaRPr/>
          </a:p>
          <a:p>
            <a:pPr marL="0" lvl="0" indent="0" algn="l" rtl="0">
              <a:spcBef>
                <a:spcPts val="1200"/>
              </a:spcBef>
              <a:spcAft>
                <a:spcPts val="0"/>
              </a:spcAft>
              <a:buNone/>
            </a:pPr>
            <a:r>
              <a:rPr lang="en"/>
              <a:t>Step 2: As the scores are even in number (N= 30), the median should fall between 15th and 16th score. Whether we add the frequencies from above (5+7+5= 17) or from below (3+4+6+5= 18), the median will fall in the class interval 25-29. Further L that is the lower limit of the median class can also be mentioned. As the median class is 25-29, its lower limit will be 24.5. </a:t>
            </a:r>
            <a:endParaRPr/>
          </a:p>
          <a:p>
            <a:pPr marL="0" lvl="0" indent="0" algn="l" rtl="0">
              <a:spcBef>
                <a:spcPts val="1200"/>
              </a:spcBef>
              <a:spcAft>
                <a:spcPts val="0"/>
              </a:spcAft>
              <a:buNone/>
            </a:pPr>
            <a:r>
              <a:rPr lang="en" u="sng"/>
              <a:t>Step 3: </a:t>
            </a:r>
            <a:r>
              <a:rPr lang="en"/>
              <a:t>Compute F, that is sum of frequencies before the median class. In our example it would be 3 +4 +6 = 13 </a:t>
            </a:r>
            <a:endParaRPr/>
          </a:p>
          <a:p>
            <a:pPr marL="0" lvl="0" indent="0" algn="l" rtl="0">
              <a:spcBef>
                <a:spcPts val="1200"/>
              </a:spcBef>
              <a:spcAft>
                <a:spcPts val="0"/>
              </a:spcAft>
              <a:buNone/>
            </a:pPr>
            <a:r>
              <a:rPr lang="en" u="sng"/>
              <a:t>Step 4: </a:t>
            </a:r>
            <a:r>
              <a:rPr lang="en" i="1"/>
              <a:t>f </a:t>
            </a:r>
            <a:r>
              <a:rPr lang="en" i="1" baseline="-25000"/>
              <a:t>m</a:t>
            </a:r>
            <a:r>
              <a:rPr lang="en"/>
              <a:t> is computed. It is the frequency within the interval upon which the median falls. In the present example the median class interval is 25- 29 and the frequency for this class interval is 5. So </a:t>
            </a:r>
            <a:r>
              <a:rPr lang="en" i="1"/>
              <a:t>f </a:t>
            </a:r>
            <a:r>
              <a:rPr lang="en" i="1" baseline="-25000"/>
              <a:t>m</a:t>
            </a:r>
            <a:r>
              <a:rPr lang="en"/>
              <a:t> is 5. </a:t>
            </a:r>
            <a:endParaRPr/>
          </a:p>
          <a:p>
            <a:pPr marL="0" lvl="0" indent="0" algn="l" rtl="0">
              <a:spcBef>
                <a:spcPts val="1200"/>
              </a:spcBef>
              <a:spcAft>
                <a:spcPts val="1200"/>
              </a:spcAft>
              <a:buNone/>
            </a:pPr>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107"/>
          <p:cNvSpPr txBox="1">
            <a:spLocks noGrp="1"/>
          </p:cNvSpPr>
          <p:nvPr>
            <p:ph type="body" idx="1"/>
          </p:nvPr>
        </p:nvSpPr>
        <p:spPr>
          <a:xfrm>
            <a:off x="311700" y="682950"/>
            <a:ext cx="8520600" cy="38859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u="sng"/>
              <a:t>Step 5: </a:t>
            </a:r>
            <a:r>
              <a:rPr lang="en"/>
              <a:t>The values can now be put in the formula to obtain the median M</a:t>
            </a:r>
            <a:r>
              <a:rPr lang="en" baseline="-25000"/>
              <a:t>d</a:t>
            </a:r>
            <a:r>
              <a:rPr lang="en"/>
              <a:t>=L+[(N/2)−F/</a:t>
            </a:r>
            <a:r>
              <a:rPr lang="en" i="1"/>
              <a:t>f</a:t>
            </a:r>
            <a:r>
              <a:rPr lang="en" i="1" baseline="-25000"/>
              <a:t>m</a:t>
            </a:r>
            <a:r>
              <a:rPr lang="en"/>
              <a:t>] x i </a:t>
            </a:r>
            <a:endParaRPr/>
          </a:p>
          <a:p>
            <a:pPr marL="0" lvl="0" indent="0" algn="l" rtl="0">
              <a:spcBef>
                <a:spcPts val="1200"/>
              </a:spcBef>
              <a:spcAft>
                <a:spcPts val="0"/>
              </a:spcAft>
              <a:buNone/>
            </a:pPr>
            <a:r>
              <a:rPr lang="en"/>
              <a:t>= 24.5 +[(30/2)- 13/ 5] x 5 </a:t>
            </a:r>
            <a:endParaRPr/>
          </a:p>
          <a:p>
            <a:pPr marL="0" lvl="0" indent="0" algn="l" rtl="0">
              <a:spcBef>
                <a:spcPts val="1200"/>
              </a:spcBef>
              <a:spcAft>
                <a:spcPts val="0"/>
              </a:spcAft>
              <a:buNone/>
            </a:pPr>
            <a:r>
              <a:rPr lang="en"/>
              <a:t>= 24.5 + [15- 13/5] x 5</a:t>
            </a:r>
            <a:endParaRPr/>
          </a:p>
          <a:p>
            <a:pPr marL="0" lvl="0" indent="0" algn="l" rtl="0">
              <a:spcBef>
                <a:spcPts val="1200"/>
              </a:spcBef>
              <a:spcAft>
                <a:spcPts val="0"/>
              </a:spcAft>
              <a:buNone/>
            </a:pPr>
            <a:r>
              <a:rPr lang="en"/>
              <a:t> = 24.5 + [2/ 5] x 5 </a:t>
            </a:r>
            <a:endParaRPr/>
          </a:p>
          <a:p>
            <a:pPr marL="0" lvl="0" indent="0" algn="l" rtl="0">
              <a:spcBef>
                <a:spcPts val="1200"/>
              </a:spcBef>
              <a:spcAft>
                <a:spcPts val="0"/>
              </a:spcAft>
              <a:buNone/>
            </a:pPr>
            <a:r>
              <a:rPr lang="en"/>
              <a:t>= 24.5 + 10/ 5 </a:t>
            </a:r>
            <a:endParaRPr/>
          </a:p>
          <a:p>
            <a:pPr marL="0" lvl="0" indent="0" algn="l" rtl="0">
              <a:spcBef>
                <a:spcPts val="1200"/>
              </a:spcBef>
              <a:spcAft>
                <a:spcPts val="0"/>
              </a:spcAft>
              <a:buNone/>
            </a:pPr>
            <a:r>
              <a:rPr lang="en"/>
              <a:t>= 24.5 +2 </a:t>
            </a:r>
            <a:endParaRPr/>
          </a:p>
          <a:p>
            <a:pPr marL="0" lvl="0" indent="0" algn="l" rtl="0">
              <a:spcBef>
                <a:spcPts val="1200"/>
              </a:spcBef>
              <a:spcAft>
                <a:spcPts val="0"/>
              </a:spcAft>
              <a:buNone/>
            </a:pPr>
            <a:r>
              <a:rPr lang="en"/>
              <a:t>= 26. 5 </a:t>
            </a:r>
            <a:endParaRPr/>
          </a:p>
          <a:p>
            <a:pPr marL="0" lvl="0" indent="0" algn="l" rtl="0">
              <a:spcBef>
                <a:spcPts val="1200"/>
              </a:spcBef>
              <a:spcAft>
                <a:spcPts val="1200"/>
              </a:spcAft>
              <a:buClr>
                <a:schemeClr val="dk1"/>
              </a:buClr>
              <a:buSzPts val="1100"/>
              <a:buFont typeface="Arial"/>
              <a:buNone/>
            </a:pPr>
            <a:r>
              <a:rPr lang="en"/>
              <a:t>Thus, the median obtained is 26. 5. And it falls in the median class interval 25-29.</a:t>
            </a:r>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108"/>
          <p:cNvSpPr txBox="1">
            <a:spLocks noGrp="1"/>
          </p:cNvSpPr>
          <p:nvPr>
            <p:ph type="body" idx="1"/>
          </p:nvPr>
        </p:nvSpPr>
        <p:spPr>
          <a:xfrm>
            <a:off x="311700" y="847375"/>
            <a:ext cx="8520600" cy="3721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Computation of Mode for Ungrouped Data </a:t>
            </a:r>
            <a:endParaRPr b="1"/>
          </a:p>
          <a:p>
            <a:pPr marL="0" lvl="0" indent="0" algn="l" rtl="0">
              <a:spcBef>
                <a:spcPts val="1200"/>
              </a:spcBef>
              <a:spcAft>
                <a:spcPts val="0"/>
              </a:spcAft>
              <a:buNone/>
            </a:pPr>
            <a:r>
              <a:rPr lang="en"/>
              <a:t>Let us now learn how to compute mode for an ungrouped data with the help of the following example: </a:t>
            </a:r>
            <a:endParaRPr/>
          </a:p>
          <a:p>
            <a:pPr marL="0" lvl="0" indent="0" algn="l" rtl="0">
              <a:spcBef>
                <a:spcPts val="1200"/>
              </a:spcBef>
              <a:spcAft>
                <a:spcPts val="0"/>
              </a:spcAft>
              <a:buNone/>
            </a:pPr>
            <a:r>
              <a:rPr lang="en"/>
              <a:t>58 34 32 47 74 67 35 34 30 39 </a:t>
            </a:r>
            <a:endParaRPr/>
          </a:p>
          <a:p>
            <a:pPr marL="0" lvl="0" indent="0" algn="l" rtl="0">
              <a:spcBef>
                <a:spcPts val="1200"/>
              </a:spcBef>
              <a:spcAft>
                <a:spcPts val="0"/>
              </a:spcAft>
              <a:buNone/>
            </a:pPr>
            <a:r>
              <a:rPr lang="en"/>
              <a:t>The mode can be calculated in simple manner by just counting the scores that appears maximum number of times in the data. </a:t>
            </a:r>
            <a:endParaRPr/>
          </a:p>
          <a:p>
            <a:pPr marL="0" lvl="0" indent="0" algn="l" rtl="0">
              <a:spcBef>
                <a:spcPts val="1200"/>
              </a:spcBef>
              <a:spcAft>
                <a:spcPts val="1200"/>
              </a:spcAft>
              <a:buNone/>
            </a:pPr>
            <a:r>
              <a:rPr lang="en"/>
              <a:t>In our example, the score occurring maximum number of times is 34, that occurs twice. Thus the mode is 34. </a:t>
            </a:r>
            <a:endParaRPr/>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573" name="Google Shape;573;p109"/>
          <p:cNvSpPr txBox="1">
            <a:spLocks noGrp="1"/>
          </p:cNvSpPr>
          <p:nvPr>
            <p:ph type="body" idx="1"/>
          </p:nvPr>
        </p:nvSpPr>
        <p:spPr>
          <a:xfrm>
            <a:off x="311700" y="498675"/>
            <a:ext cx="8520600" cy="1755300"/>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0"/>
              </a:spcAft>
              <a:buNone/>
            </a:pPr>
            <a:r>
              <a:rPr lang="en" sz="5201" b="1"/>
              <a:t>Computation of Mode for Grouped Data</a:t>
            </a:r>
            <a:endParaRPr sz="5201" b="1"/>
          </a:p>
          <a:p>
            <a:pPr marL="0" lvl="0" indent="0" algn="l" rtl="0">
              <a:spcBef>
                <a:spcPts val="1200"/>
              </a:spcBef>
              <a:spcAft>
                <a:spcPts val="0"/>
              </a:spcAft>
              <a:buNone/>
            </a:pPr>
            <a:r>
              <a:rPr lang="en" sz="4915" u="sng"/>
              <a:t>First Method </a:t>
            </a:r>
            <a:endParaRPr sz="4915" u="sng"/>
          </a:p>
          <a:p>
            <a:pPr marL="0" lvl="0" indent="0" algn="l" rtl="0">
              <a:spcBef>
                <a:spcPts val="1200"/>
              </a:spcBef>
              <a:spcAft>
                <a:spcPts val="0"/>
              </a:spcAft>
              <a:buNone/>
            </a:pPr>
            <a:r>
              <a:rPr lang="en" sz="4915"/>
              <a:t>The first method is by using the following formula Mode=3Mdn−2M </a:t>
            </a:r>
            <a:endParaRPr sz="4915"/>
          </a:p>
          <a:p>
            <a:pPr marL="0" lvl="0" indent="0" algn="l" rtl="0">
              <a:spcBef>
                <a:spcPts val="1200"/>
              </a:spcBef>
              <a:spcAft>
                <a:spcPts val="0"/>
              </a:spcAft>
              <a:buNone/>
            </a:pPr>
            <a:r>
              <a:rPr lang="en" sz="4915"/>
              <a:t>Where, </a:t>
            </a:r>
            <a:endParaRPr sz="4915"/>
          </a:p>
          <a:p>
            <a:pPr marL="0" lvl="0" indent="0" algn="l" rtl="0">
              <a:spcBef>
                <a:spcPts val="1200"/>
              </a:spcBef>
              <a:spcAft>
                <a:spcPts val="0"/>
              </a:spcAft>
              <a:buNone/>
            </a:pPr>
            <a:r>
              <a:rPr lang="en" sz="4915"/>
              <a:t>Mdn = Median </a:t>
            </a:r>
            <a:endParaRPr sz="4915"/>
          </a:p>
          <a:p>
            <a:pPr marL="0" lvl="0" indent="0" algn="l" rtl="0">
              <a:spcBef>
                <a:spcPts val="1200"/>
              </a:spcBef>
              <a:spcAft>
                <a:spcPts val="0"/>
              </a:spcAft>
              <a:buNone/>
            </a:pPr>
            <a:r>
              <a:rPr lang="en" sz="4915"/>
              <a:t>M= Mean</a:t>
            </a:r>
            <a:endParaRPr sz="4915"/>
          </a:p>
          <a:p>
            <a:pPr marL="0" lvl="0" indent="0" algn="l" rtl="0">
              <a:spcBef>
                <a:spcPts val="1200"/>
              </a:spcBef>
              <a:spcAft>
                <a:spcPts val="1200"/>
              </a:spcAft>
              <a:buNone/>
            </a:pPr>
            <a:endParaRPr/>
          </a:p>
        </p:txBody>
      </p:sp>
      <p:pic>
        <p:nvPicPr>
          <p:cNvPr id="574" name="Google Shape;574;p109"/>
          <p:cNvPicPr preferRelativeResize="0"/>
          <p:nvPr/>
        </p:nvPicPr>
        <p:blipFill>
          <a:blip r:embed="rId3">
            <a:alphaModFix/>
          </a:blip>
          <a:stretch>
            <a:fillRect/>
          </a:stretch>
        </p:blipFill>
        <p:spPr>
          <a:xfrm>
            <a:off x="2543275" y="2254075"/>
            <a:ext cx="4466725" cy="2538350"/>
          </a:xfrm>
          <a:prstGeom prst="rect">
            <a:avLst/>
          </a:prstGeom>
          <a:noFill/>
          <a:ln>
            <a:noFill/>
          </a:ln>
        </p:spPr>
      </p:pic>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110"/>
          <p:cNvSpPr txBox="1">
            <a:spLocks noGrp="1"/>
          </p:cNvSpPr>
          <p:nvPr>
            <p:ph type="body" idx="1"/>
          </p:nvPr>
        </p:nvSpPr>
        <p:spPr>
          <a:xfrm>
            <a:off x="311700" y="63225"/>
            <a:ext cx="8520600" cy="45057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a:t>The formula M = Σ</a:t>
            </a:r>
            <a:r>
              <a:rPr lang="en" i="1"/>
              <a:t>f</a:t>
            </a:r>
            <a:r>
              <a:rPr lang="en"/>
              <a:t>X/ N is used, N is equal to 50. </a:t>
            </a:r>
            <a:endParaRPr/>
          </a:p>
          <a:p>
            <a:pPr marL="0" lvl="0" indent="0" algn="l" rtl="0">
              <a:spcBef>
                <a:spcPts val="1200"/>
              </a:spcBef>
              <a:spcAft>
                <a:spcPts val="0"/>
              </a:spcAft>
              <a:buNone/>
            </a:pPr>
            <a:r>
              <a:rPr lang="en" u="sng"/>
              <a:t>Step 1: </a:t>
            </a:r>
            <a:r>
              <a:rPr lang="en"/>
              <a:t>Compute mean M = Σ</a:t>
            </a:r>
            <a:r>
              <a:rPr lang="en" i="1"/>
              <a:t>f</a:t>
            </a:r>
            <a:r>
              <a:rPr lang="en"/>
              <a:t>X/ N, M = 1370/ 50= 26.9 </a:t>
            </a:r>
            <a:endParaRPr/>
          </a:p>
          <a:p>
            <a:pPr marL="0" lvl="0" indent="0" algn="l" rtl="0">
              <a:spcBef>
                <a:spcPts val="1200"/>
              </a:spcBef>
              <a:spcAft>
                <a:spcPts val="0"/>
              </a:spcAft>
              <a:buNone/>
            </a:pPr>
            <a:r>
              <a:rPr lang="en" u="sng"/>
              <a:t>Step 2:</a:t>
            </a:r>
            <a:r>
              <a:rPr lang="en"/>
              <a:t> Compute median</a:t>
            </a:r>
            <a:endParaRPr/>
          </a:p>
          <a:p>
            <a:pPr marL="0" lvl="0" indent="0" algn="l" rtl="0">
              <a:spcBef>
                <a:spcPts val="1200"/>
              </a:spcBef>
              <a:spcAft>
                <a:spcPts val="0"/>
              </a:spcAft>
              <a:buNone/>
            </a:pPr>
            <a:r>
              <a:rPr lang="en"/>
              <a:t>M</a:t>
            </a:r>
            <a:r>
              <a:rPr lang="en" baseline="-25000"/>
              <a:t>d</a:t>
            </a:r>
            <a:r>
              <a:rPr lang="en"/>
              <a:t>=L+[(N/2)−F/</a:t>
            </a:r>
            <a:r>
              <a:rPr lang="en" i="1"/>
              <a:t>f</a:t>
            </a:r>
            <a:r>
              <a:rPr lang="en" i="1" baseline="-25000"/>
              <a:t>m</a:t>
            </a:r>
            <a:r>
              <a:rPr lang="en"/>
              <a:t>] x i </a:t>
            </a:r>
            <a:endParaRPr/>
          </a:p>
          <a:p>
            <a:pPr marL="0" lvl="0" indent="0" algn="l" rtl="0">
              <a:spcBef>
                <a:spcPts val="1200"/>
              </a:spcBef>
              <a:spcAft>
                <a:spcPts val="0"/>
              </a:spcAft>
              <a:buNone/>
            </a:pPr>
            <a:r>
              <a:rPr lang="en"/>
              <a:t>= 19.5 +[(50/2)- 20/ 10] x 10 </a:t>
            </a:r>
            <a:endParaRPr/>
          </a:p>
          <a:p>
            <a:pPr marL="0" lvl="0" indent="0" algn="l" rtl="0">
              <a:spcBef>
                <a:spcPts val="1200"/>
              </a:spcBef>
              <a:spcAft>
                <a:spcPts val="0"/>
              </a:spcAft>
              <a:buNone/>
            </a:pPr>
            <a:r>
              <a:rPr lang="en"/>
              <a:t>= 19.5 + [25- 20/10] x 10 </a:t>
            </a:r>
            <a:endParaRPr/>
          </a:p>
          <a:p>
            <a:pPr marL="0" lvl="0" indent="0" algn="l" rtl="0">
              <a:spcBef>
                <a:spcPts val="1200"/>
              </a:spcBef>
              <a:spcAft>
                <a:spcPts val="0"/>
              </a:spcAft>
              <a:buNone/>
            </a:pPr>
            <a:r>
              <a:rPr lang="en"/>
              <a:t>= 19.5 + [5/ 10] x 10</a:t>
            </a:r>
            <a:endParaRPr/>
          </a:p>
          <a:p>
            <a:pPr marL="0" lvl="0" indent="0" algn="l" rtl="0">
              <a:spcBef>
                <a:spcPts val="1200"/>
              </a:spcBef>
              <a:spcAft>
                <a:spcPts val="0"/>
              </a:spcAft>
              <a:buNone/>
            </a:pPr>
            <a:r>
              <a:rPr lang="en"/>
              <a:t> = 19.5 + 5 </a:t>
            </a:r>
            <a:endParaRPr/>
          </a:p>
          <a:p>
            <a:pPr marL="0" lvl="0" indent="0" algn="l" rtl="0">
              <a:spcBef>
                <a:spcPts val="1200"/>
              </a:spcBef>
              <a:spcAft>
                <a:spcPts val="0"/>
              </a:spcAft>
              <a:buNone/>
            </a:pPr>
            <a:r>
              <a:rPr lang="en"/>
              <a:t>= 24.5 </a:t>
            </a:r>
            <a:endParaRPr/>
          </a:p>
          <a:p>
            <a:pPr marL="0" lvl="0" indent="0" algn="l" rtl="0">
              <a:spcBef>
                <a:spcPts val="1200"/>
              </a:spcBef>
              <a:spcAft>
                <a:spcPts val="1200"/>
              </a:spcAft>
              <a:buNone/>
            </a:pPr>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111"/>
          <p:cNvSpPr txBox="1">
            <a:spLocks noGrp="1"/>
          </p:cNvSpPr>
          <p:nvPr>
            <p:ph type="body" idx="1"/>
          </p:nvPr>
        </p:nvSpPr>
        <p:spPr>
          <a:xfrm>
            <a:off x="311700" y="771475"/>
            <a:ext cx="8520600" cy="37974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u="sng"/>
              <a:t>Step 3: </a:t>
            </a:r>
            <a:r>
              <a:rPr lang="en"/>
              <a:t>Let us now use these values in our formula and compute mode Mo=3Mdn−2M </a:t>
            </a:r>
            <a:endParaRPr/>
          </a:p>
          <a:p>
            <a:pPr marL="0" lvl="0" indent="0" algn="l" rtl="0">
              <a:spcBef>
                <a:spcPts val="1200"/>
              </a:spcBef>
              <a:spcAft>
                <a:spcPts val="0"/>
              </a:spcAft>
              <a:buNone/>
            </a:pPr>
            <a:r>
              <a:rPr lang="en"/>
              <a:t>M</a:t>
            </a:r>
            <a:r>
              <a:rPr lang="en" baseline="-25000"/>
              <a:t>o</a:t>
            </a:r>
            <a:r>
              <a:rPr lang="en"/>
              <a:t>= 3 x 24.5 - 2 x 26.9 </a:t>
            </a:r>
            <a:endParaRPr/>
          </a:p>
          <a:p>
            <a:pPr marL="0" lvl="0" indent="0" algn="l" rtl="0">
              <a:spcBef>
                <a:spcPts val="1200"/>
              </a:spcBef>
              <a:spcAft>
                <a:spcPts val="0"/>
              </a:spcAft>
              <a:buNone/>
            </a:pPr>
            <a:r>
              <a:rPr lang="en"/>
              <a:t>= 73.5 - 53.8 </a:t>
            </a:r>
            <a:endParaRPr/>
          </a:p>
          <a:p>
            <a:pPr marL="0" lvl="0" indent="0" algn="l" rtl="0">
              <a:spcBef>
                <a:spcPts val="1200"/>
              </a:spcBef>
              <a:spcAft>
                <a:spcPts val="0"/>
              </a:spcAft>
              <a:buNone/>
            </a:pPr>
            <a:r>
              <a:rPr lang="en"/>
              <a:t>= 19.7 </a:t>
            </a:r>
            <a:endParaRPr/>
          </a:p>
          <a:p>
            <a:pPr marL="0" lvl="0" indent="0" algn="l" rtl="0">
              <a:spcBef>
                <a:spcPts val="1200"/>
              </a:spcBef>
              <a:spcAft>
                <a:spcPts val="0"/>
              </a:spcAft>
              <a:buClr>
                <a:schemeClr val="dk1"/>
              </a:buClr>
              <a:buSzPct val="61111"/>
              <a:buFont typeface="Arial"/>
              <a:buNone/>
            </a:pPr>
            <a:r>
              <a:rPr lang="en"/>
              <a:t>Thus the mode computed is 19.7</a:t>
            </a:r>
            <a:endParaRPr/>
          </a:p>
          <a:p>
            <a:pPr marL="0" lvl="0" indent="0" algn="l" rtl="0">
              <a:spcBef>
                <a:spcPts val="1200"/>
              </a:spcBef>
              <a:spcAft>
                <a:spcPts val="1200"/>
              </a:spcAft>
              <a:buClr>
                <a:schemeClr val="dk1"/>
              </a:buClr>
              <a:buSzPct val="61111"/>
              <a:buFont typeface="Arial"/>
              <a:buNone/>
            </a:pPr>
            <a:r>
              <a:rPr lang="en"/>
              <a:t>Also we can make one observation here that the mean obtained for our example is 26.9 the median is 24.5 and the mode is 19.7. All the three values are not close to each other indicating that the distribution of the data may not be normal as the values do not fall in the central area of the distribution. If the values of mean, median and mode were similar, then we could have said that the data is normally distributed.</a:t>
            </a:r>
            <a:endParaRPr/>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11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u="sng"/>
              <a:t>Second Method </a:t>
            </a:r>
            <a:endParaRPr u="sng"/>
          </a:p>
          <a:p>
            <a:pPr marL="0" lvl="0" indent="0" algn="l" rtl="0">
              <a:spcBef>
                <a:spcPts val="1200"/>
              </a:spcBef>
              <a:spcAft>
                <a:spcPts val="0"/>
              </a:spcAft>
              <a:buNone/>
            </a:pPr>
            <a:r>
              <a:rPr lang="en"/>
              <a:t>In the second method of computing mode for grouped data the following formula is used: </a:t>
            </a:r>
            <a:endParaRPr/>
          </a:p>
          <a:p>
            <a:pPr marL="0" lvl="0" indent="0" algn="l" rtl="0">
              <a:spcBef>
                <a:spcPts val="1200"/>
              </a:spcBef>
              <a:spcAft>
                <a:spcPts val="0"/>
              </a:spcAft>
              <a:buNone/>
            </a:pPr>
            <a:r>
              <a:rPr lang="en"/>
              <a:t>M</a:t>
            </a:r>
            <a:r>
              <a:rPr lang="en" baseline="-25000"/>
              <a:t>o</a:t>
            </a:r>
            <a:r>
              <a:rPr lang="en"/>
              <a:t>= L + [d</a:t>
            </a:r>
            <a:r>
              <a:rPr lang="en" baseline="-25000"/>
              <a:t>1</a:t>
            </a:r>
            <a:r>
              <a:rPr lang="en"/>
              <a:t>/ d</a:t>
            </a:r>
            <a:r>
              <a:rPr lang="en" baseline="-25000"/>
              <a:t>1 </a:t>
            </a:r>
            <a:r>
              <a:rPr lang="en"/>
              <a:t>+d</a:t>
            </a:r>
            <a:r>
              <a:rPr lang="en" baseline="-25000"/>
              <a:t>2</a:t>
            </a:r>
            <a:r>
              <a:rPr lang="en"/>
              <a:t>] x i </a:t>
            </a:r>
            <a:endParaRPr/>
          </a:p>
          <a:p>
            <a:pPr marL="0" lvl="0" indent="0" algn="l" rtl="0">
              <a:spcBef>
                <a:spcPts val="1200"/>
              </a:spcBef>
              <a:spcAft>
                <a:spcPts val="0"/>
              </a:spcAft>
              <a:buNone/>
            </a:pPr>
            <a:r>
              <a:rPr lang="en"/>
              <a:t>Where, </a:t>
            </a:r>
            <a:endParaRPr/>
          </a:p>
          <a:p>
            <a:pPr marL="0" lvl="0" indent="0" algn="l" rtl="0">
              <a:spcBef>
                <a:spcPts val="1200"/>
              </a:spcBef>
              <a:spcAft>
                <a:spcPts val="0"/>
              </a:spcAft>
              <a:buNone/>
            </a:pPr>
            <a:r>
              <a:rPr lang="en"/>
              <a:t>L= Lower limit of the class interval in which the mode may lie, called as modal class </a:t>
            </a:r>
            <a:endParaRPr/>
          </a:p>
          <a:p>
            <a:pPr marL="0" lvl="0" indent="0" algn="l" rtl="0">
              <a:spcBef>
                <a:spcPts val="1200"/>
              </a:spcBef>
              <a:spcAft>
                <a:spcPts val="0"/>
              </a:spcAft>
              <a:buNone/>
            </a:pPr>
            <a:r>
              <a:rPr lang="en"/>
              <a:t>i = Class interval </a:t>
            </a:r>
            <a:endParaRPr/>
          </a:p>
          <a:p>
            <a:pPr marL="0" lvl="0" indent="0" algn="l" rtl="0">
              <a:spcBef>
                <a:spcPts val="1200"/>
              </a:spcBef>
              <a:spcAft>
                <a:spcPts val="0"/>
              </a:spcAft>
              <a:buNone/>
            </a:pPr>
            <a:r>
              <a:rPr lang="en"/>
              <a:t>d</a:t>
            </a:r>
            <a:r>
              <a:rPr lang="en" baseline="-25000"/>
              <a:t>1 </a:t>
            </a:r>
            <a:r>
              <a:rPr lang="en"/>
              <a:t>= difference between frequencies of modal class and class interval below it. </a:t>
            </a:r>
            <a:endParaRPr/>
          </a:p>
          <a:p>
            <a:pPr marL="0" lvl="0" indent="0" algn="l" rtl="0">
              <a:spcBef>
                <a:spcPts val="1200"/>
              </a:spcBef>
              <a:spcAft>
                <a:spcPts val="1200"/>
              </a:spcAft>
              <a:buNone/>
            </a:pPr>
            <a:r>
              <a:rPr lang="en"/>
              <a:t>d</a:t>
            </a:r>
            <a:r>
              <a:rPr lang="en" baseline="-25000"/>
              <a:t>2</a:t>
            </a:r>
            <a:r>
              <a:rPr lang="en"/>
              <a:t> = difference between frequencies of modal class and class interval above it.</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11438</Words>
  <PresentationFormat>On-screen Show (16:9)</PresentationFormat>
  <Paragraphs>602</Paragraphs>
  <Slides>148</Slides>
  <Notes>148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148</vt:i4>
      </vt:variant>
    </vt:vector>
  </HeadingPairs>
  <TitlesOfParts>
    <vt:vector size="152" baseType="lpstr">
      <vt:lpstr>Arial</vt:lpstr>
      <vt:lpstr>Roboto</vt:lpstr>
      <vt:lpstr>Verdana</vt:lpstr>
      <vt:lpstr>Simple Light</vt:lpstr>
      <vt:lpstr>Unit 3</vt:lpstr>
      <vt:lpstr>Sampling</vt:lpstr>
      <vt:lpstr>Sampling is an essential part of any research project.  The right sampling method can make or break the validity of your research, and it’s essential to choose the right method for your specific question. </vt:lpstr>
      <vt:lpstr>Slide 4</vt:lpstr>
      <vt:lpstr>Population vs. sample</vt:lpstr>
      <vt:lpstr>Slide 6</vt:lpstr>
      <vt:lpstr>Slide 7</vt:lpstr>
      <vt:lpstr>Sampling Bias</vt:lpstr>
      <vt:lpstr>Types of Sampling</vt:lpstr>
      <vt:lpstr>Slide 10</vt:lpstr>
      <vt:lpstr>Probability sampling </vt:lpstr>
      <vt:lpstr>Probability sampling</vt:lpstr>
      <vt:lpstr>Probability Sampling Types </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Non-Probability Sampling </vt:lpstr>
      <vt:lpstr>Slide 27</vt:lpstr>
      <vt:lpstr>Non-Probability Sampling Types </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Sampling Error</vt:lpstr>
      <vt:lpstr>Another Definition </vt:lpstr>
      <vt:lpstr>Slide 47</vt:lpstr>
      <vt:lpstr>Sampling Error Formula </vt:lpstr>
      <vt:lpstr>Slide 49</vt:lpstr>
      <vt:lpstr>Slide 50</vt:lpstr>
      <vt:lpstr>Slide 51</vt:lpstr>
      <vt:lpstr>Slide 52</vt:lpstr>
      <vt:lpstr>Slide 53</vt:lpstr>
      <vt:lpstr>Slide 54</vt:lpstr>
      <vt:lpstr>Sampling error vs. Sampling bias </vt:lpstr>
      <vt:lpstr>Slide 56</vt:lpstr>
      <vt:lpstr>Slide 57</vt:lpstr>
      <vt:lpstr>Slide 58</vt:lpstr>
      <vt:lpstr>Measures of central tendency and variation</vt:lpstr>
      <vt:lpstr>central tendency</vt:lpstr>
      <vt:lpstr>Measures of Central Tendency </vt:lpstr>
      <vt:lpstr>Mean </vt:lpstr>
      <vt:lpstr>Slide 63</vt:lpstr>
      <vt:lpstr>Slide 64</vt:lpstr>
      <vt:lpstr>Slide 65</vt:lpstr>
      <vt:lpstr>Median </vt:lpstr>
      <vt:lpstr>Mode </vt:lpstr>
      <vt:lpstr>Slide 68</vt:lpstr>
      <vt:lpstr>Slide 69</vt:lpstr>
      <vt:lpstr>Slide 70</vt:lpstr>
      <vt:lpstr>Slide 71</vt:lpstr>
      <vt:lpstr>PROPERTIES, ADVANTAGES AND LIMITATIONS OF MEAN, MEDIAN AND MODE</vt:lpstr>
      <vt:lpstr>Slide 73</vt:lpstr>
      <vt:lpstr>Slide 74</vt:lpstr>
      <vt:lpstr>Slide 75</vt:lpstr>
      <vt:lpstr>Slide 76</vt:lpstr>
      <vt:lpstr>Slide 77</vt:lpstr>
      <vt:lpstr>Slide 78</vt:lpstr>
      <vt:lpstr>Slide 79</vt:lpstr>
      <vt:lpstr>Slide 80</vt:lpstr>
      <vt:lpstr>Slide 81</vt:lpstr>
      <vt:lpstr>COMPUTATION OF MEASURES OF CENTRAL TENDENCY IN UNGROUPED AND GROUPED DATA</vt:lpstr>
      <vt:lpstr>Slide 83</vt:lpstr>
      <vt:lpstr>Slide 84</vt:lpstr>
      <vt:lpstr>Slide 85</vt:lpstr>
      <vt:lpstr>Slide 86</vt:lpstr>
      <vt:lpstr>Slide 87</vt:lpstr>
      <vt:lpstr>Slide 88</vt:lpstr>
      <vt:lpstr>Computation of Median for Ungrouped Data</vt:lpstr>
      <vt:lpstr>Slide 90</vt:lpstr>
      <vt:lpstr>Computation of Median for Grouped Data</vt:lpstr>
      <vt:lpstr>Slide 92</vt:lpstr>
      <vt:lpstr>Slide 93</vt:lpstr>
      <vt:lpstr>Slide 94</vt:lpstr>
      <vt:lpstr>Slide 95</vt:lpstr>
      <vt:lpstr>Slide 96</vt:lpstr>
      <vt:lpstr>Slide 97</vt:lpstr>
      <vt:lpstr>Slide 98</vt:lpstr>
      <vt:lpstr>Slide 99</vt:lpstr>
      <vt:lpstr>Slide 100</vt:lpstr>
      <vt:lpstr>Slide 101</vt:lpstr>
      <vt:lpstr>Slide 102</vt:lpstr>
      <vt:lpstr>Data presentation</vt:lpstr>
      <vt:lpstr>Slide 104</vt:lpstr>
      <vt:lpstr>Slide 105</vt:lpstr>
      <vt:lpstr>Slide 106</vt:lpstr>
      <vt:lpstr>Slide 107</vt:lpstr>
      <vt:lpstr>Types Of Data Presentation</vt:lpstr>
      <vt:lpstr> </vt:lpstr>
      <vt:lpstr>Slide 110</vt:lpstr>
      <vt:lpstr>Slide 111</vt:lpstr>
      <vt:lpstr>Slide 112</vt:lpstr>
      <vt:lpstr>Slide 113</vt:lpstr>
      <vt:lpstr>Slide 114</vt:lpstr>
      <vt:lpstr>Slide 115</vt:lpstr>
      <vt:lpstr>Slide 116</vt:lpstr>
      <vt:lpstr>Slide 117</vt:lpstr>
      <vt:lpstr>Slide 118</vt:lpstr>
      <vt:lpstr>Slide 119</vt:lpstr>
      <vt:lpstr>Slide 120</vt:lpstr>
      <vt:lpstr>Slide 121</vt:lpstr>
      <vt:lpstr>Slide 122</vt:lpstr>
      <vt:lpstr>Slide 123</vt:lpstr>
      <vt:lpstr>Slide 124</vt:lpstr>
      <vt:lpstr>Slide 125</vt:lpstr>
      <vt:lpstr>How To Present Data? </vt:lpstr>
      <vt:lpstr>Slide 127</vt:lpstr>
      <vt:lpstr>Slide 128</vt:lpstr>
      <vt:lpstr>Slide 129</vt:lpstr>
      <vt:lpstr>Slide 130</vt:lpstr>
      <vt:lpstr>Slide 131</vt:lpstr>
      <vt:lpstr>Slide 132</vt:lpstr>
      <vt:lpstr>Slide 133</vt:lpstr>
      <vt:lpstr>Importance of Data Presentation </vt:lpstr>
      <vt:lpstr>Slide 135</vt:lpstr>
      <vt:lpstr>Data Presentation Mistakes to Avoid</vt:lpstr>
      <vt:lpstr>Slide 137</vt:lpstr>
      <vt:lpstr>Slide 138</vt:lpstr>
      <vt:lpstr>Slide 139</vt:lpstr>
      <vt:lpstr>Slide 140</vt:lpstr>
      <vt:lpstr>Slide 141</vt:lpstr>
      <vt:lpstr>Slide 142</vt:lpstr>
      <vt:lpstr>Slide 143</vt:lpstr>
      <vt:lpstr>Slide 144</vt:lpstr>
      <vt:lpstr>Slide 145</vt:lpstr>
      <vt:lpstr>Slide 146</vt:lpstr>
      <vt:lpstr>Slide 147</vt:lpstr>
      <vt:lpstr>Slide 148</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3</dc:title>
  <cp:lastModifiedBy>HP</cp:lastModifiedBy>
  <cp:revision>1</cp:revision>
  <dcterms:modified xsi:type="dcterms:W3CDTF">2024-01-10T19:06:51Z</dcterms:modified>
</cp:coreProperties>
</file>